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8" r:id="rId4"/>
    <p:sldMasterId id="2147483659" r:id="rId5"/>
    <p:sldMasterId id="214748366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y="6858000" cx="9144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1"/>
            <a:ext cx="2945862" cy="495793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0295" y="1"/>
            <a:ext cx="2945862" cy="495793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64" y="4714654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9306"/>
            <a:ext cx="2945862" cy="495793"/>
          </a:xfrm>
          <a:prstGeom prst="rect">
            <a:avLst/>
          </a:prstGeom>
          <a:noFill/>
          <a:ln>
            <a:noFill/>
          </a:ln>
        </p:spPr>
        <p:txBody>
          <a:bodyPr anchorCtr="0" anchor="b" bIns="47775" lIns="95550" spcFirstLastPara="1" rIns="95550" wrap="square" tIns="477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0295" y="9429306"/>
            <a:ext cx="2945862" cy="495793"/>
          </a:xfrm>
          <a:prstGeom prst="rect">
            <a:avLst/>
          </a:prstGeom>
          <a:noFill/>
          <a:ln>
            <a:noFill/>
          </a:ln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/>
          <p:nvPr>
            <p:ph idx="1" type="body"/>
          </p:nvPr>
        </p:nvSpPr>
        <p:spPr>
          <a:xfrm>
            <a:off x="679464" y="4714654"/>
            <a:ext cx="5438748" cy="4466755"/>
          </a:xfrm>
          <a:prstGeom prst="rect">
            <a:avLst/>
          </a:prstGeom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:notes"/>
          <p:cNvSpPr txBox="1"/>
          <p:nvPr>
            <p:ph idx="1" type="body"/>
          </p:nvPr>
        </p:nvSpPr>
        <p:spPr>
          <a:xfrm>
            <a:off x="679464" y="4714654"/>
            <a:ext cx="5438748" cy="4466755"/>
          </a:xfrm>
          <a:prstGeom prst="rect">
            <a:avLst/>
          </a:prstGeom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7b5292bed_0_74:notes"/>
          <p:cNvSpPr txBox="1"/>
          <p:nvPr>
            <p:ph idx="1" type="body"/>
          </p:nvPr>
        </p:nvSpPr>
        <p:spPr>
          <a:xfrm>
            <a:off x="679464" y="4714654"/>
            <a:ext cx="5438700" cy="4466700"/>
          </a:xfrm>
          <a:prstGeom prst="rect">
            <a:avLst/>
          </a:prstGeom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137b5292bed_0_74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360fb93dcc_0_0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360fb93dcc_0_0:notes"/>
          <p:cNvSpPr txBox="1"/>
          <p:nvPr>
            <p:ph idx="1" type="body"/>
          </p:nvPr>
        </p:nvSpPr>
        <p:spPr>
          <a:xfrm>
            <a:off x="679464" y="4714654"/>
            <a:ext cx="5438700" cy="4466700"/>
          </a:xfrm>
          <a:prstGeom prst="rect">
            <a:avLst/>
          </a:prstGeom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1360fb93dcc_0_0:notes"/>
          <p:cNvSpPr txBox="1"/>
          <p:nvPr>
            <p:ph idx="12" type="sldNum"/>
          </p:nvPr>
        </p:nvSpPr>
        <p:spPr>
          <a:xfrm>
            <a:off x="3850295" y="9429306"/>
            <a:ext cx="2946000" cy="495900"/>
          </a:xfrm>
          <a:prstGeom prst="rect">
            <a:avLst/>
          </a:prstGeom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37b5292bed_0_0:notes"/>
          <p:cNvSpPr/>
          <p:nvPr>
            <p:ph idx="2" type="sldImg"/>
          </p:nvPr>
        </p:nvSpPr>
        <p:spPr>
          <a:xfrm>
            <a:off x="992188" y="768350"/>
            <a:ext cx="5115000" cy="3837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g137b5292bed_0_0:notes"/>
          <p:cNvSpPr txBox="1"/>
          <p:nvPr>
            <p:ph idx="1" type="body"/>
          </p:nvPr>
        </p:nvSpPr>
        <p:spPr>
          <a:xfrm>
            <a:off x="679464" y="4714654"/>
            <a:ext cx="5438700" cy="44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137b5292bed_0_0:notes"/>
          <p:cNvSpPr txBox="1"/>
          <p:nvPr>
            <p:ph idx="12" type="sldNum"/>
          </p:nvPr>
        </p:nvSpPr>
        <p:spPr>
          <a:xfrm>
            <a:off x="3850295" y="9429306"/>
            <a:ext cx="2946000" cy="49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7775" lIns="95550" spcFirstLastPara="1" rIns="95550" wrap="square" tIns="477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:notes"/>
          <p:cNvSpPr txBox="1"/>
          <p:nvPr>
            <p:ph idx="1" type="body"/>
          </p:nvPr>
        </p:nvSpPr>
        <p:spPr>
          <a:xfrm>
            <a:off x="679464" y="4714654"/>
            <a:ext cx="5438748" cy="4466755"/>
          </a:xfrm>
          <a:prstGeom prst="rect">
            <a:avLst/>
          </a:prstGeom>
        </p:spPr>
        <p:txBody>
          <a:bodyPr anchorCtr="0" anchor="t" bIns="47775" lIns="95550" spcFirstLastPara="1" rIns="95550" wrap="square" tIns="477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>
  <p:cSld name="Diapositive de titr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251520" y="4509120"/>
            <a:ext cx="5112568" cy="12961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929292"/>
              </a:buClr>
              <a:buSzPts val="2800"/>
              <a:buNone/>
              <a:defRPr>
                <a:solidFill>
                  <a:srgbClr val="929292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929292"/>
              </a:buClr>
              <a:buSzPts val="2400"/>
              <a:buNone/>
              <a:defRPr>
                <a:solidFill>
                  <a:srgbClr val="929292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>
  <p:cSld name="Diapositive de titr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ctrTitle"/>
          </p:nvPr>
        </p:nvSpPr>
        <p:spPr>
          <a:xfrm>
            <a:off x="685800" y="357301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323851" y="31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23851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6576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160"/>
              <a:buChar char="▪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>
  <p:cSld name="Titre seul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23851" y="31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323528" y="2132858"/>
            <a:ext cx="8229600" cy="36332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6576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160"/>
              <a:buChar char="▪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323528" y="1340768"/>
            <a:ext cx="8208912" cy="792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 sz="3000">
                <a:solidFill>
                  <a:schemeClr val="lt2"/>
                </a:solidFill>
              </a:defRPr>
            </a:lvl1pPr>
            <a:lvl2pPr indent="-457200" lvl="1" marL="914400" algn="l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3600"/>
              <a:buChar char="▪"/>
              <a:defRPr b="1" sz="3000">
                <a:solidFill>
                  <a:schemeClr val="lt2"/>
                </a:solidFill>
              </a:defRPr>
            </a:lvl2pPr>
            <a:lvl3pPr indent="-419100" lvl="2" marL="1371600" algn="l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3000"/>
              <a:buChar char="•"/>
              <a:defRPr b="1" sz="3000">
                <a:solidFill>
                  <a:schemeClr val="lt2"/>
                </a:solidFill>
              </a:defRPr>
            </a:lvl3pPr>
            <a:lvl4pPr indent="-419100" lvl="3" marL="1828800" algn="l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3000"/>
              <a:buChar char="•"/>
              <a:defRPr b="1" sz="3000">
                <a:solidFill>
                  <a:schemeClr val="lt2"/>
                </a:solidFill>
              </a:defRPr>
            </a:lvl4pPr>
            <a:lvl5pPr indent="-419100" lvl="4" marL="2286000" algn="l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3000"/>
              <a:buChar char="•"/>
              <a:defRPr b="1" sz="3000">
                <a:solidFill>
                  <a:schemeClr val="lt2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23851" y="31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1pPr>
            <a:lvl2pPr indent="-36576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160"/>
              <a:buChar char="▪"/>
              <a:defRPr sz="18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1pPr>
            <a:lvl2pPr indent="-36576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160"/>
              <a:buChar char="▪"/>
              <a:defRPr sz="18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323851" y="31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457202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8"/>
          <p:cNvSpPr txBox="1"/>
          <p:nvPr>
            <p:ph idx="2" type="body"/>
          </p:nvPr>
        </p:nvSpPr>
        <p:spPr>
          <a:xfrm>
            <a:off x="457202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810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3" name="Google Shape;43;p8"/>
          <p:cNvSpPr txBox="1"/>
          <p:nvPr>
            <p:ph idx="3" type="body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8"/>
          <p:cNvSpPr txBox="1"/>
          <p:nvPr>
            <p:ph idx="4" type="body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810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Diapositive de titre">
  <p:cSld name="1_Diapositive de titre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subTitle"/>
          </p:nvPr>
        </p:nvSpPr>
        <p:spPr>
          <a:xfrm>
            <a:off x="251520" y="4509120"/>
            <a:ext cx="5112568" cy="12961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Clr>
                <a:srgbClr val="929292"/>
              </a:buClr>
              <a:buSzPts val="2160"/>
              <a:buNone/>
              <a:defRPr>
                <a:solidFill>
                  <a:srgbClr val="929292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929292"/>
              </a:buClr>
              <a:buSzPts val="1800"/>
              <a:buNone/>
              <a:defRPr>
                <a:solidFill>
                  <a:srgbClr val="929292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Clr>
                <a:srgbClr val="929292"/>
              </a:buClr>
              <a:buSzPts val="1800"/>
              <a:buNone/>
              <a:defRPr>
                <a:solidFill>
                  <a:srgbClr val="929292"/>
                </a:solidFill>
              </a:defRPr>
            </a:lvl4pPr>
            <a:lvl5pPr lvl="4" algn="ctr">
              <a:spcBef>
                <a:spcPts val="360"/>
              </a:spcBef>
              <a:spcAft>
                <a:spcPts val="0"/>
              </a:spcAft>
              <a:buClr>
                <a:srgbClr val="929292"/>
              </a:buClr>
              <a:buSzPts val="1800"/>
              <a:buNone/>
              <a:defRPr>
                <a:solidFill>
                  <a:srgbClr val="929292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929292"/>
              </a:buClr>
              <a:buSzPts val="2000"/>
              <a:buNone/>
              <a:defRPr>
                <a:solidFill>
                  <a:srgbClr val="92929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Diapositive de titre">
  <p:cSld name="2_Diapositive de titr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type="ctrTitle"/>
          </p:nvPr>
        </p:nvSpPr>
        <p:spPr>
          <a:xfrm>
            <a:off x="685800" y="3573019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4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0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" y="-22225"/>
            <a:ext cx="9180513" cy="690721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" y="6350"/>
            <a:ext cx="912018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/>
        </p:nvSpPr>
        <p:spPr>
          <a:xfrm>
            <a:off x="827090" y="6597650"/>
            <a:ext cx="63373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fr-FR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 document est la propriété de TEEO. Toute reproduction, même partielle est interdite.</a:t>
            </a:r>
            <a:endParaRPr/>
          </a:p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323851" y="31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323851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576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/>
        </p:nvSpPr>
        <p:spPr>
          <a:xfrm>
            <a:off x="2" y="6562727"/>
            <a:ext cx="611188" cy="292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" y="-19050"/>
            <a:ext cx="9180513" cy="6904038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2"/>
          <p:cNvSpPr txBox="1"/>
          <p:nvPr>
            <p:ph type="title"/>
          </p:nvPr>
        </p:nvSpPr>
        <p:spPr>
          <a:xfrm>
            <a:off x="457200" y="35004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2"/>
          <p:cNvSpPr txBox="1"/>
          <p:nvPr/>
        </p:nvSpPr>
        <p:spPr>
          <a:xfrm>
            <a:off x="2" y="6562727"/>
            <a:ext cx="611188" cy="292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3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3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1" Type="http://schemas.openxmlformats.org/officeDocument/2006/relationships/image" Target="../media/image11.png"/><Relationship Id="rId10" Type="http://schemas.openxmlformats.org/officeDocument/2006/relationships/image" Target="../media/image12.png"/><Relationship Id="rId12" Type="http://schemas.openxmlformats.org/officeDocument/2006/relationships/image" Target="../media/image13.png"/><Relationship Id="rId9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14.png"/><Relationship Id="rId7" Type="http://schemas.openxmlformats.org/officeDocument/2006/relationships/image" Target="../media/image8.png"/><Relationship Id="rId8" Type="http://schemas.openxmlformats.org/officeDocument/2006/relationships/image" Target="../media/image1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contact@teeo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95536" y="4941168"/>
            <a:ext cx="8856984" cy="12961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b="1" lang="fr-FR" sz="3500">
                <a:latin typeface="Arial"/>
                <a:ea typeface="Arial"/>
                <a:cs typeface="Arial"/>
                <a:sym typeface="Arial"/>
              </a:rPr>
              <a:t>Manager ses énergies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i="1" lang="fr-FR" sz="2800"/>
              <a:t>28/06/2022</a:t>
            </a:r>
            <a:endParaRPr i="1" sz="105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23851" y="31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>
                <a:latin typeface="Calibri"/>
                <a:ea typeface="Calibri"/>
                <a:cs typeface="Calibri"/>
                <a:sym typeface="Calibri"/>
              </a:rPr>
              <a:t>TEEO en quelques mots…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251520" y="1146176"/>
            <a:ext cx="8820150" cy="4979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72000" spcFirstLastPara="1" rIns="720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fr-FR" sz="2200"/>
              <a:t>Créée en 2009</a:t>
            </a:r>
            <a:endParaRPr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fr-FR" sz="2200"/>
              <a:t>15 salariés</a:t>
            </a:r>
            <a:endParaRPr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fr-FR" sz="2200"/>
              <a:t>Implantations : L</a:t>
            </a:r>
            <a:r>
              <a:rPr lang="fr-FR" sz="2200"/>
              <a:t>e Port (siège)</a:t>
            </a:r>
            <a:r>
              <a:rPr lang="fr-FR" sz="2200"/>
              <a:t>, Bordeaux, Lyon</a:t>
            </a:r>
            <a:endParaRPr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2200"/>
              <a:buNone/>
            </a:pPr>
            <a:r>
              <a:rPr b="1" lang="fr-FR" sz="2200">
                <a:solidFill>
                  <a:schemeClr val="accent2"/>
                </a:solidFill>
              </a:rPr>
              <a:t>TEEO accompagne les organismes dans la réduction de leurs consommations d’énergie et de leurs impacts environnementaux</a:t>
            </a:r>
            <a:endParaRPr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fr-FR" sz="2200"/>
              <a:t>Tous secteurs d’activités</a:t>
            </a:r>
            <a:endParaRPr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b="1" lang="fr-FR" sz="2200"/>
              <a:t>&gt; 100 clients                &gt; 1500 sites</a:t>
            </a:r>
            <a:r>
              <a:rPr b="1" lang="fr-FR" sz="2200"/>
              <a:t>                &gt; 37000 compteurs</a:t>
            </a:r>
            <a:endParaRPr b="1" sz="2200"/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</p:txBody>
      </p:sp>
      <p:pic>
        <p:nvPicPr>
          <p:cNvPr id="67" name="Google Shape;6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76056" y="836712"/>
            <a:ext cx="3724719" cy="12421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23851" y="31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>
                <a:latin typeface="Calibri"/>
                <a:ea typeface="Calibri"/>
                <a:cs typeface="Calibri"/>
                <a:sym typeface="Calibri"/>
              </a:rPr>
              <a:t>Vos enjeux énergie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3" name="Google Shape;73;p16"/>
          <p:cNvGrpSpPr/>
          <p:nvPr/>
        </p:nvGrpSpPr>
        <p:grpSpPr>
          <a:xfrm>
            <a:off x="621905" y="1484784"/>
            <a:ext cx="5423293" cy="587400"/>
            <a:chOff x="621905" y="2125320"/>
            <a:chExt cx="5423293" cy="587400"/>
          </a:xfrm>
        </p:grpSpPr>
        <p:sp>
          <p:nvSpPr>
            <p:cNvPr id="74" name="Google Shape;74;p16"/>
            <p:cNvSpPr txBox="1"/>
            <p:nvPr/>
          </p:nvSpPr>
          <p:spPr>
            <a:xfrm>
              <a:off x="1549398" y="2170404"/>
              <a:ext cx="4495800" cy="49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économiques</a:t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6"/>
            <p:cNvSpPr txBox="1"/>
            <p:nvPr/>
          </p:nvSpPr>
          <p:spPr>
            <a:xfrm>
              <a:off x="621905" y="2125320"/>
              <a:ext cx="613500" cy="58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1AA"/>
                </a:buClr>
                <a:buSzPts val="4000"/>
                <a:buFont typeface="Arial"/>
                <a:buNone/>
              </a:pPr>
              <a:r>
                <a:rPr b="0" i="0" lang="fr-FR" sz="4000" u="none" cap="none" strike="noStrike">
                  <a:solidFill>
                    <a:srgbClr val="0071AA"/>
                  </a:solidFill>
                  <a:latin typeface="Arial"/>
                  <a:ea typeface="Arial"/>
                  <a:cs typeface="Arial"/>
                  <a:sym typeface="Arial"/>
                </a:rPr>
                <a:t>€</a:t>
              </a:r>
              <a:endParaRPr b="0" i="0" sz="3600" u="none" cap="none" strike="noStrike">
                <a:solidFill>
                  <a:srgbClr val="0071AA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6" name="Google Shape;76;p16"/>
          <p:cNvGrpSpPr/>
          <p:nvPr/>
        </p:nvGrpSpPr>
        <p:grpSpPr>
          <a:xfrm>
            <a:off x="642279" y="4411634"/>
            <a:ext cx="5402919" cy="572637"/>
            <a:chOff x="642279" y="5052170"/>
            <a:chExt cx="5402919" cy="572637"/>
          </a:xfrm>
        </p:grpSpPr>
        <p:sp>
          <p:nvSpPr>
            <p:cNvPr id="77" name="Google Shape;77;p16"/>
            <p:cNvSpPr txBox="1"/>
            <p:nvPr/>
          </p:nvSpPr>
          <p:spPr>
            <a:xfrm>
              <a:off x="1549398" y="5089891"/>
              <a:ext cx="4495800" cy="49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d’amélioration continue</a:t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8" name="Google Shape;78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42279" y="5052170"/>
              <a:ext cx="572637" cy="5726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9" name="Google Shape;79;p16"/>
          <p:cNvGrpSpPr/>
          <p:nvPr/>
        </p:nvGrpSpPr>
        <p:grpSpPr>
          <a:xfrm>
            <a:off x="581112" y="2406474"/>
            <a:ext cx="5464086" cy="694973"/>
            <a:chOff x="581112" y="3047010"/>
            <a:chExt cx="5464086" cy="694973"/>
          </a:xfrm>
        </p:grpSpPr>
        <p:sp>
          <p:nvSpPr>
            <p:cNvPr id="80" name="Google Shape;80;p16"/>
            <p:cNvSpPr txBox="1"/>
            <p:nvPr/>
          </p:nvSpPr>
          <p:spPr>
            <a:xfrm>
              <a:off x="1549398" y="3145893"/>
              <a:ext cx="4495800" cy="49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environnementaux</a:t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1" name="Google Shape;81;p1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81112" y="3047010"/>
              <a:ext cx="694973" cy="69497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2" name="Google Shape;82;p16"/>
          <p:cNvGrpSpPr/>
          <p:nvPr/>
        </p:nvGrpSpPr>
        <p:grpSpPr>
          <a:xfrm>
            <a:off x="530665" y="3460196"/>
            <a:ext cx="5514533" cy="524548"/>
            <a:chOff x="530665" y="4100732"/>
            <a:chExt cx="5514533" cy="524548"/>
          </a:xfrm>
        </p:grpSpPr>
        <p:sp>
          <p:nvSpPr>
            <p:cNvPr id="83" name="Google Shape;83;p16"/>
            <p:cNvSpPr txBox="1"/>
            <p:nvPr/>
          </p:nvSpPr>
          <p:spPr>
            <a:xfrm>
              <a:off x="1549398" y="4114402"/>
              <a:ext cx="4495800" cy="49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réglementaires</a:t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4" name="Google Shape;84;p1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30665" y="4100732"/>
              <a:ext cx="795866" cy="52454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152400" y="0"/>
            <a:ext cx="10470900" cy="7803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/>
              <a:t>Définir et g</a:t>
            </a:r>
            <a:r>
              <a:rPr lang="fr-FR" sz="3200"/>
              <a:t>arder un CAP</a:t>
            </a:r>
            <a:endParaRPr sz="2500"/>
          </a:p>
        </p:txBody>
      </p:sp>
      <p:grpSp>
        <p:nvGrpSpPr>
          <p:cNvPr id="91" name="Google Shape;91;p17"/>
          <p:cNvGrpSpPr/>
          <p:nvPr/>
        </p:nvGrpSpPr>
        <p:grpSpPr>
          <a:xfrm>
            <a:off x="595200" y="1114425"/>
            <a:ext cx="7953600" cy="4819800"/>
            <a:chOff x="271575" y="1114425"/>
            <a:chExt cx="7953600" cy="4819800"/>
          </a:xfrm>
        </p:grpSpPr>
        <p:sp>
          <p:nvSpPr>
            <p:cNvPr id="92" name="Google Shape;92;p17"/>
            <p:cNvSpPr/>
            <p:nvPr/>
          </p:nvSpPr>
          <p:spPr>
            <a:xfrm>
              <a:off x="271575" y="1114425"/>
              <a:ext cx="7953600" cy="48198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93" name="Google Shape;93;p17"/>
            <p:cNvGrpSpPr/>
            <p:nvPr/>
          </p:nvGrpSpPr>
          <p:grpSpPr>
            <a:xfrm>
              <a:off x="475763" y="1487100"/>
              <a:ext cx="7545224" cy="4074450"/>
              <a:chOff x="836776" y="1412100"/>
              <a:chExt cx="7545224" cy="4074450"/>
            </a:xfrm>
          </p:grpSpPr>
          <p:sp>
            <p:nvSpPr>
              <p:cNvPr id="94" name="Google Shape;94;p17"/>
              <p:cNvSpPr/>
              <p:nvPr/>
            </p:nvSpPr>
            <p:spPr>
              <a:xfrm>
                <a:off x="6090827" y="1412100"/>
                <a:ext cx="2291100" cy="32985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" name="Google Shape;95;p17"/>
              <p:cNvSpPr txBox="1"/>
              <p:nvPr/>
            </p:nvSpPr>
            <p:spPr>
              <a:xfrm>
                <a:off x="6096000" y="1488300"/>
                <a:ext cx="22860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800">
                    <a:solidFill>
                      <a:schemeClr val="lt1"/>
                    </a:solidFill>
                  </a:rPr>
                  <a:t>P</a:t>
                </a:r>
                <a:endParaRPr b="1" sz="1800">
                  <a:solidFill>
                    <a:schemeClr val="lt1"/>
                  </a:solidFill>
                </a:endParaRPr>
              </a:p>
            </p:txBody>
          </p:sp>
          <p:sp>
            <p:nvSpPr>
              <p:cNvPr id="96" name="Google Shape;96;p17"/>
              <p:cNvSpPr/>
              <p:nvPr/>
            </p:nvSpPr>
            <p:spPr>
              <a:xfrm>
                <a:off x="836802" y="1412100"/>
                <a:ext cx="2291181" cy="32985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" name="Google Shape;97;p17"/>
              <p:cNvSpPr txBox="1"/>
              <p:nvPr/>
            </p:nvSpPr>
            <p:spPr>
              <a:xfrm>
                <a:off x="836776" y="1488300"/>
                <a:ext cx="2291181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800">
                    <a:solidFill>
                      <a:schemeClr val="lt1"/>
                    </a:solidFill>
                  </a:rPr>
                  <a:t>C</a:t>
                </a:r>
                <a:endParaRPr b="1" sz="1800">
                  <a:solidFill>
                    <a:schemeClr val="lt1"/>
                  </a:solidFill>
                </a:endParaRPr>
              </a:p>
            </p:txBody>
          </p:sp>
          <p:sp>
            <p:nvSpPr>
              <p:cNvPr id="98" name="Google Shape;98;p17"/>
              <p:cNvSpPr/>
              <p:nvPr/>
            </p:nvSpPr>
            <p:spPr>
              <a:xfrm>
                <a:off x="3124200" y="2796600"/>
                <a:ext cx="353100" cy="556200"/>
              </a:xfrm>
              <a:prstGeom prst="rightArrow">
                <a:avLst>
                  <a:gd fmla="val 50000" name="adj1"/>
                  <a:gd fmla="val 50000" name="adj2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" name="Google Shape;99;p17"/>
              <p:cNvSpPr/>
              <p:nvPr/>
            </p:nvSpPr>
            <p:spPr>
              <a:xfrm>
                <a:off x="3464629" y="1412100"/>
                <a:ext cx="2291100" cy="32985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" name="Google Shape;100;p17"/>
              <p:cNvSpPr txBox="1"/>
              <p:nvPr/>
            </p:nvSpPr>
            <p:spPr>
              <a:xfrm>
                <a:off x="3464617" y="1488300"/>
                <a:ext cx="2291181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800">
                    <a:solidFill>
                      <a:schemeClr val="lt1"/>
                    </a:solidFill>
                  </a:rPr>
                  <a:t>A</a:t>
                </a:r>
                <a:endParaRPr b="1" sz="1800">
                  <a:solidFill>
                    <a:schemeClr val="lt1"/>
                  </a:solidFill>
                </a:endParaRPr>
              </a:p>
            </p:txBody>
          </p:sp>
          <p:sp>
            <p:nvSpPr>
              <p:cNvPr id="101" name="Google Shape;101;p17"/>
              <p:cNvSpPr/>
              <p:nvPr/>
            </p:nvSpPr>
            <p:spPr>
              <a:xfrm rot="-10798174">
                <a:off x="1743000" y="4514900"/>
                <a:ext cx="5648401" cy="942900"/>
              </a:xfrm>
              <a:prstGeom prst="uturnArrow">
                <a:avLst>
                  <a:gd fmla="val 33957" name="adj1"/>
                  <a:gd fmla="val 24053" name="adj2"/>
                  <a:gd fmla="val 26831" name="adj3"/>
                  <a:gd fmla="val 43750" name="adj4"/>
                  <a:gd fmla="val 80986" name="adj5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" name="Google Shape;102;p17"/>
              <p:cNvSpPr txBox="1"/>
              <p:nvPr/>
            </p:nvSpPr>
            <p:spPr>
              <a:xfrm>
                <a:off x="1685925" y="5086350"/>
                <a:ext cx="54483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chemeClr val="lt1"/>
                    </a:solidFill>
                  </a:rPr>
                  <a:t>AMÉLIORATION</a:t>
                </a:r>
                <a:r>
                  <a:rPr b="1" lang="fr-FR">
                    <a:solidFill>
                      <a:schemeClr val="lt1"/>
                    </a:solidFill>
                  </a:rPr>
                  <a:t> CONTINUE</a:t>
                </a:r>
                <a:endParaRPr b="1">
                  <a:solidFill>
                    <a:schemeClr val="lt1"/>
                  </a:solidFill>
                </a:endParaRPr>
              </a:p>
            </p:txBody>
          </p:sp>
          <p:sp>
            <p:nvSpPr>
              <p:cNvPr id="103" name="Google Shape;103;p17"/>
              <p:cNvSpPr txBox="1"/>
              <p:nvPr/>
            </p:nvSpPr>
            <p:spPr>
              <a:xfrm>
                <a:off x="838200" y="2241675"/>
                <a:ext cx="2286000" cy="1945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600">
                    <a:solidFill>
                      <a:srgbClr val="9FC5E8"/>
                    </a:solidFill>
                  </a:rPr>
                  <a:t>CONNECTER </a:t>
                </a:r>
                <a:endParaRPr b="1" sz="1600">
                  <a:solidFill>
                    <a:srgbClr val="9FC5E8"/>
                  </a:solidFill>
                </a:endParaRPr>
              </a:p>
              <a:p>
                <a:pPr indent="0" lvl="0" marL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600">
                    <a:solidFill>
                      <a:srgbClr val="9FC5E8"/>
                    </a:solidFill>
                  </a:rPr>
                  <a:t>COLLECTER</a:t>
                </a:r>
                <a:endParaRPr b="1" sz="1600">
                  <a:solidFill>
                    <a:srgbClr val="9FC5E8"/>
                  </a:solidFill>
                </a:endParaRPr>
              </a:p>
              <a:p>
                <a:pPr indent="0" lvl="0" marL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rgbClr val="CFE2F3"/>
                    </a:solidFill>
                  </a:rPr>
                  <a:t>Les </a:t>
                </a:r>
                <a:r>
                  <a:rPr b="1" lang="fr-FR">
                    <a:solidFill>
                      <a:srgbClr val="CFE2F3"/>
                    </a:solidFill>
                  </a:rPr>
                  <a:t>équipements</a:t>
                </a:r>
                <a:r>
                  <a:rPr b="1" lang="fr-FR">
                    <a:solidFill>
                      <a:srgbClr val="CFE2F3"/>
                    </a:solidFill>
                  </a:rPr>
                  <a:t> et </a:t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rgbClr val="CFE2F3"/>
                    </a:solidFill>
                  </a:rPr>
                  <a:t>les données de vos bâtiments</a:t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rgbClr val="9FC5E8"/>
                  </a:solidFill>
                </a:endParaRPr>
              </a:p>
            </p:txBody>
          </p:sp>
          <p:sp>
            <p:nvSpPr>
              <p:cNvPr id="104" name="Google Shape;104;p17"/>
              <p:cNvSpPr txBox="1"/>
              <p:nvPr/>
            </p:nvSpPr>
            <p:spPr>
              <a:xfrm>
                <a:off x="3464625" y="2241675"/>
                <a:ext cx="2433900" cy="204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600">
                    <a:solidFill>
                      <a:srgbClr val="9FC5E8"/>
                    </a:solidFill>
                  </a:rPr>
                  <a:t>ANALYSER</a:t>
                </a:r>
                <a:endParaRPr b="1" sz="1600">
                  <a:solidFill>
                    <a:srgbClr val="9FC5E8"/>
                  </a:solidFill>
                </a:endParaRPr>
              </a:p>
              <a:p>
                <a:pPr indent="0" lvl="0" marL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600">
                    <a:solidFill>
                      <a:srgbClr val="9FC5E8"/>
                    </a:solidFill>
                  </a:rPr>
                  <a:t>ALERTER</a:t>
                </a:r>
                <a:endParaRPr b="1" sz="1600">
                  <a:solidFill>
                    <a:srgbClr val="9FC5E8"/>
                  </a:solidFill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rgbClr val="CFE2F3"/>
                    </a:solidFill>
                  </a:rPr>
                  <a:t>Analyse des données</a:t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rgbClr val="CFE2F3"/>
                    </a:solidFill>
                  </a:rPr>
                  <a:t>Alertes en cas de dérives</a:t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rgbClr val="CFE2F3"/>
                    </a:solidFill>
                  </a:rPr>
                  <a:t>Définition des IPE</a:t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rgbClr val="9FC5E8"/>
                  </a:solidFill>
                </a:endParaRPr>
              </a:p>
            </p:txBody>
          </p:sp>
          <p:sp>
            <p:nvSpPr>
              <p:cNvPr id="105" name="Google Shape;105;p17"/>
              <p:cNvSpPr txBox="1"/>
              <p:nvPr/>
            </p:nvSpPr>
            <p:spPr>
              <a:xfrm>
                <a:off x="6090825" y="2241675"/>
                <a:ext cx="2286000" cy="260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600">
                    <a:solidFill>
                      <a:srgbClr val="9FC5E8"/>
                    </a:solidFill>
                  </a:rPr>
                  <a:t>PILOTER</a:t>
                </a:r>
                <a:endParaRPr b="1" sz="1600">
                  <a:solidFill>
                    <a:srgbClr val="9FC5E8"/>
                  </a:solidFill>
                </a:endParaRPr>
              </a:p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600">
                    <a:solidFill>
                      <a:srgbClr val="9FC5E8"/>
                    </a:solidFill>
                  </a:rPr>
                  <a:t>PERFORMER</a:t>
                </a:r>
                <a:endParaRPr b="1" sz="1600">
                  <a:solidFill>
                    <a:srgbClr val="9FC5E8"/>
                  </a:solidFill>
                </a:endParaRPr>
              </a:p>
              <a:p>
                <a:pPr indent="0" lvl="0" marL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 sz="1600">
                    <a:solidFill>
                      <a:srgbClr val="9FC5E8"/>
                    </a:solidFill>
                  </a:rPr>
                  <a:t>PROGRESSER</a:t>
                </a:r>
                <a:endParaRPr b="1" sz="1600">
                  <a:solidFill>
                    <a:srgbClr val="9FC5E8"/>
                  </a:solidFill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rgbClr val="CFE2F3"/>
                    </a:solidFill>
                  </a:rPr>
                  <a:t>Plans d’actions</a:t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rgbClr val="CFE2F3"/>
                    </a:solidFill>
                  </a:rPr>
                  <a:t>Reportings</a:t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rgbClr val="CFE2F3"/>
                    </a:solidFill>
                  </a:rPr>
                  <a:t>Support au pilotage de votre SME</a:t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fr-FR">
                    <a:solidFill>
                      <a:srgbClr val="CFE2F3"/>
                    </a:solidFill>
                  </a:rPr>
                  <a:t>Formation</a:t>
                </a:r>
                <a:endParaRPr b="1">
                  <a:solidFill>
                    <a:srgbClr val="CFE2F3"/>
                  </a:solidFill>
                </a:endParaRPr>
              </a:p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rgbClr val="9FC5E8"/>
                  </a:solidFill>
                </a:endParaRPr>
              </a:p>
            </p:txBody>
          </p:sp>
          <p:sp>
            <p:nvSpPr>
              <p:cNvPr id="106" name="Google Shape;106;p17"/>
              <p:cNvSpPr/>
              <p:nvPr/>
            </p:nvSpPr>
            <p:spPr>
              <a:xfrm>
                <a:off x="5742900" y="2796600"/>
                <a:ext cx="353100" cy="556200"/>
              </a:xfrm>
              <a:prstGeom prst="rightArrow">
                <a:avLst>
                  <a:gd fmla="val 50000" name="adj1"/>
                  <a:gd fmla="val 50000" name="adj2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/>
        </p:nvSpPr>
        <p:spPr>
          <a:xfrm>
            <a:off x="251519" y="869151"/>
            <a:ext cx="8716200" cy="4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fiable</a:t>
            </a:r>
            <a:r>
              <a:rPr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rapide</a:t>
            </a:r>
            <a:r>
              <a:rPr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évolutive</a:t>
            </a:r>
            <a:r>
              <a:rPr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multi-sites</a:t>
            </a:r>
            <a:r>
              <a:rPr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multi-fluides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🡺 Unicité et traçabilité de l’information</a:t>
            </a:r>
            <a:endParaRPr b="1" sz="2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8"/>
          <p:cNvSpPr txBox="1"/>
          <p:nvPr>
            <p:ph type="title"/>
          </p:nvPr>
        </p:nvSpPr>
        <p:spPr>
          <a:xfrm>
            <a:off x="179512" y="66328"/>
            <a:ext cx="8662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/>
              <a:t>Smart SIME : Une solution d’intégration</a:t>
            </a:r>
            <a:endParaRPr b="0" i="1" sz="3200">
              <a:solidFill>
                <a:srgbClr val="DE7212"/>
              </a:solidFill>
            </a:endParaRPr>
          </a:p>
        </p:txBody>
      </p:sp>
      <p:sp>
        <p:nvSpPr>
          <p:cNvPr descr="data:image/jpeg;base64,/9j/4AAQSkZJRgABAQAAAQABAAD/2wCEAAkGBxIQEA8QDxIQDQ4ODw8QDg8PEA8OEA4QFREZGBYRFxUYHSggGBolHRUVLTEhJSkrLjIwFyEzODMsNy4tLisBCgoKDg0OGxAQGywmICUtLS8sLCwtNywwNCwsLDQsLSwsLC03LCw3LC8sNywsLCwsLCwsLC80LCwsLCwsLCwsLP/AABEIAOEA4QMBEQACEQEDEQH/xAAbAAEAAgMBAQAAAAAAAAAAAAAAAQYCBAUDB//EAEMQAAIBAQMFCg0EAAcBAQAAAAABAgMEERIFBiFR0RMUFjFBUmFxkZIVIiQyQlNzgaKxssHhByNyoTRidIKT0vBDM//EABoBAQEBAAMBAAAAAAAAAAAAAAAFBAECAwb/xAAxEQEAAQIDBgYBAgcBAAAAAAAAAQIDBBRRERMVYZGhBRIhMTJBcTOxIiNCgcHR8OH/2gAMAwEAAhEDEQA/APuIAAAAAAAAAAAAAAAAAAAAAAAAAAAAAAAAAAAAAAAAAAAAAAAAAAAAAAAAAAAAAAAAAAAAAAAAAAAAAAAAAAAAAAAAAAAAAAAAAAAAAAAAAAAAAAAAAAAAAAAAAAAAAAAAAAAAAAAAAAAAAAAAAAAAAAAAAAAAAAAAAAAAAAAAAAAAAAAAAAAAAAAAAAAAAAAAAAAAAAAAAAAAAAvAi8BiAYgGIBiAYgGIBiAYgGIBiAYgGIBiAYgGIBiAYgF4C8CQAAAAAAQ2Bi5AeUqoHnK0AYO0gRvoCN9AN9AN9AN9AN9AN9AN9AN9AN9AN9AN9AN9AN9AN9ATvkDJWgD0jWA9Y1AM0wMgAACGwPKcwNWtXuAr+UM5KcG1G+rJckeJf7jXawdyv1n0jmxXcdat+kes8v8Abi1856r82MILpvk/sa6fD6I+UyxVeJXJ+MRHf/Tw4Q19cO7+TvkbXPq6cQvcuiOEFbXDu/kZG1z6nEL3LoeH62uHd/IyNrn1OIXuXQ8P1tcO7+RkbXPqcQvcuh4fra4d38jI2ufU4he5dDw/W1w7v5GRtc+pxC9y6Hh+trh3fyMja59TiF7l0PD9bXDu/kZG1z6nEL3LoeH62uHd/IyNrn1OIXuXQ4QVtcO7+RkbXPqcQvcuhwgra4d38jI2ufU4he5dDhBW1w7v5GRtc+pxC9y6HCCtrh3fyMja59TiF7l0OEFbXDu/kZG1z6nEL3LocIK2uHd/IyNrn1OIXuXQ4QVtcO7+RkbXPqcQvcuhwhra4d38jI2ufU4he5dGcM4665YP/a/sxkLXNzHiN7l0b9lzq9ZBrpg7/wCntPCvw+f6Z6tFHicf109FjsGU4VVfCSkuXWutchguW6rc7KoULd2i5G2mdrp06p0ej3iwMwAHnOQGjaq9ybehLjAomXMuSquUYPDS4m+Jz6+joLGGwkW481Xv+yHisZNyfLR8f3/8cOLcmowTk3oSSbb6ka5q2essVNMzOyHZsuadpmr5YKXRUk8XZFMyV421Ht6ttGAu1e+yPy2uBdb1tL49h0z9GkvThtesHAut62l8ewZ+jSThtesJ4F1vW0vj2DP0aScNr1g4F1vW0vj2DP0aScNr1g4F1vW0vj2DP0aScNr1hHAut62l8ewZ+jSThtesHAut62l8ewZ+jSThtesI4F1vW0vj2DP0aScNr1hDzMretpfHsOM/RpJw6vWGLzMq+spfHsGfo0lzw6vWEPM2r6yl8ewZ+jSTh1esI4G1fWUvj2DP0aScOr1hi8zqvrKXx7Bn6NJOHV6wh5nVfWUvj2DPUaScOr1hi8zqvrKXx7BnqNJc8Pr1hHA+r6yl8ew4z1GknD69YQ80KvrKXx7BnqNJOH16w855o1uSdJvpc19hGOo0knw+59TDmWyw17P/APpFqPJLzoP38hpt36a/jLLdw9dHyhnYLe4yUoNwmv76OlHrVTTcjy1Q8aaqrVXmplfcg5YVaOnxakbscfuugjYjDzaq5fS5hcTF6nnHusNGZnanvFgZAateYFNzuyg0lRi9M9M/48i9/wBihgLO2fPP17JniN/yxu4+/f8ACp0aMq1SNOmr5Sd0V930Io11xTEzPtCZbtzVMUx7y+i5FyPTssbopSqNePUa0y6FqXQRb1+q7Pr7aL1jD02Y9PfV0rzwaC8BeAvAYgGIBiAjEBDkBi5AYuQGLkBi5AYuQEOQGLkBi5AYuQGLkBhNJpppNPQ01emtVwidhMbfSVKzkyNuL3WjopN+NH1cnxXdDKeGxE1/w1e6TisNFH8VPs8sk29wlGpHzou6S5y5V7zbXRF2iaZYLdybNyKofTLBaFOMZJ3qSTXUyBVE0zsl9JTVFURMOnBnDl6Ac61yA+a5ctGOtWlqk4rqjo+xew9PksxH/er53FV+e9VPPZ0djMSxr92u+NPc4dGhOT/tGLHXPaj+7f4db965/C3Xk5TLwF4C8Ci/qJlivZ6tBUKs6KlTm5KLWlqXGBzqFHLU4xnCdWUJxUovdrOr4tXp3OQHpvPLnOq/89m/7AarzmylY5xjab5J+hWhC6aXHhnFae1gfQMlZUjarPGtSvWOMlhfnQmtDi/f9mBR96Zb51X/AJ7N/wBgNTKdfK1mgqlerVpwclBPdaM/Gabuui2+RgTk+pla0U1Vo1Ks6bbSlutGOlceiTTA2qVlyzijilUw4o4v3rPxX6fSAv0pAUfLmesnN0bFHG78O64cblLVTjy9bv6gNNZKyrW8adWpTv03StDpPuw4gPGrbcpWBp1ZTnTvSvqNV6cuhy44v3pgW/IGXIWunij4lSNyqU273F8jWtPWB0nIDFyAhyA8bTSVSEoS0xnFxfUzmmqaZ2w61UxVExL57Z4unVlTfGnKL64vj/ovWqtuydXzt2nZtjR9DzStGKilzJOPu418yXjaPLd26q+Ar81mI09FqosyNr2A5VtYHy63vTP+b+Z9FHwh8xV85/MrlmX/AIVdNSp8yRjf1f7LeB/R/vLu3mRsLwIxAMQHzn9UX+9ZvZT+sC75El5LZvYUvoQG7iAruf0ISsNVzuxQlTdN8qnjS0e5yA5f6Yze42lejusGv5OGn5RAubkBU/1IfklP/UQ+iYHrmC/IYe0q/UBYXICtZ95SdKzYIu6doeC9cahdfP7L3gaeYOS4xpO0yV9So3Gm36FNO53dLd/YgLY5AeVppRqQlCaUoTTjJPlTAqebubtos1pdTFBUb5waxNyqU/RdyVyfEwLa5AYtgQ2BjeBQso/4yr7V/ItYb4UoWK+dS45nPxan818jL4h8qfw1eGfCr8rpZ2T1NsAcm3cQHy+3+l/N/M+ij4Q+Yn5z+ZXDM1+Sx9pU+ZHxn6q3gf0Y/Mu5eZWxGIBiAjEB88/U5/vWf2U/rA8rHn5Vp06dNUabVOEYJuU72oq68D1f6hVfUUu9MDXtMMoZTcMUNzop4o3xdKkr152nTJ3PpAu+Q8mRslGNGDxXXynO65zm+OV3Z7kgN5yAqv6iPyWH+oh9EwPXMR+RQ9pV+oDvuQFG/Uafj2ZcmCo/ffECzZvJKyWZL1NN+9q9/MDfxARiAjEBjiAhsCLwIvAomUX5ZU9q/kWcN8KULF/OpcMz+Kp/JfIzeI/Kn8NXhnwq/K62YnqbZA5NuQHy/KHpfzfzPoo+EPmJ+c/mVtzOfksfaVPmR8Z+qt4H9GPzLt3mVsRiAjEBGID5/wDqU/3bP7Kf1AXLI0/JrP7Cl9CA1su5GpWuDjNKNS7xKqSxRfXyroApWb+WKlgruhXv3FTcakXp3KXPj0fNO8D6Mp36VpT0prlQEOQFX/UF+Sw9vD6JgeuY78jj7Sr9QHdcgKl+oFnbp0aq9CUoS6FJXr+4/wBgdLNK1qpZKS5aV9OXRhej+mgOxiAjEBwIZ0RdpdnVOUv3dzjOEk73fc207rktOviA7uICLwIvAi8Cj29+WVPav5FnDfClDxfzqXLM9aKn818jN4j8qfw0+GfCr8rrZieptgDm2yIHy3KsLpVVzakl2SuPoaZ224nlD5muNlyqOcrLmZVvszXLCrJP3pP7knGx/M28lnAzttbNJd1yMjaxcgIcgIcgKD+o7/doeyn9QFvyPLyez+xp/QgNvEBUs+ck7pDfMF49NXVUvSp87rXy6gJzIyzjp73m/HpK+m36VPV1r5XAWhyArOfr8mh7eP0SA9cyn5JH2lT6gO25Aa2ULNGtSnSn5s1dfyp8kl0p3AUayWmtk6tKMo4oS86PFGolxTi9f/mBZaOddmkr5TlTfNlTm32xTQHOyxnbFxcLNicpK7dZLCor/Knpv6wGaOR5Re+KqcW01SjLj08c3q0cXWBarwIvAXgReBRq88drqNcW6z/q/YWsPGymmEHEztqqnmvWZtPxJvXUu7IraZPEJ/jiOTZ4ZH8uZ5/4XKgjApNgDStMAPnedFkw1pc2qsS6+J/+6S1gq/Na2aIWPt+S95tfVo5r5R3Cs4Td0Kt0W3xRmvNf2955Yu15qdse8PTB3oor2T7Su7kSlli5AQ5AYuQGhlHJVC0OMq1PdHFNReKpG5N/5WgNmlFQjGEVdGCUYrS7klclpAycgMZO9NPSmrmnyoDl2bIVmpTjUp08E4u+MlUq6H1YrgOk5AalvsdOvFQqxxxUlJK+UdKTV+hrWwFjs0KMFClHBBNu6+UtL49LbYHtiAjEB42mhCpHDUjGcdUkmBy55s2VvzJR6I1J3f2wPex5Fs9JqUKaclxSm3NrpV/EB0bwF4C8BeBoZZt6oUpS9OXi01/mfL7j1s2/PVs+njfu7ujb9/Sq5KpedN9S6dbLduPtAuz9PqGblkdOjTTV0msUut6SNibnnuzMLuFt7u1FMrDSR4ND1A8asQK9nBkzdqbS0Tjpg+nV1M0Ya9uq9v19s2Ksb6jZ9/T51brK73ounHRKL49HJ1lqdlUeaEGJmmfLU6ORs5XTSp175RWiM1plFamuVf2Tr2F807aOinh8Z5Y8tftqs1nttOor6c4z6mr+zjRgqoqp94UaLlNfxl6tnV3YtgQ2Bi2Bi2BDYENgYtgYtgQ2BF4EXgLwF4AAAAhyu0vQunQBzLfl2lSTSaqz5Iwd6v6ZcSPe3h66vf0hnuYmij29ZVqpUqWqpim9C0aPNguainZsxTGyEm9fmqdtS1ZtZJ3SUW1dSptf7pLk2nGLvxbp8lPvLtgsPN2vz1e0fu+gWancRlxuwQGYGEkBrVqV4Fdy5kJVvGj4lRelyS6HtNWHxVVr0n1hjxOEpvesek/97qVlHJUoO6rBxfJJcT9/KVqLlu7G2mUeu3cszsqj/TmTye+Rp9auOfJP067yPtjvCeuPa9hxu5c7yEbwnrj2vYcbuXO8hHg+euPa9g3cm8hHg+euPa9g3cm9g8HT1x7XsG7k3sI8HT1x7XsG7k3tJ4Oqa49r2HG7lzvaUeDamuPa9g3Um9pPBtTXHtewbqTe0o8GVNce17BupN7SeDKmuPa9g3Um9pPBlTXHtewbqo3tJ4Mqa49r2DdVG9pPBlTXHtewbqo3tJ4Mqa49r2DdSb2k8GVNce17BupN7SeDKmuPa9g3Um9pSslT5XDtb+xzu5Ju0tmhktXrE3N8kUrvycxbiPWXSbsz6QtGSM3JTudRblTXo8UpLq5DNextNEbKPWezZYwFdc+a56R3XaxWRQioxSjGKuSXISaqpqnbKzTTFMbI9nQpwOHL1QEgQwMZRA8alIDUrWRPQ0mtT0iJ2Extcqvm/Rl/84r+N8Pke9OKu0+1X+WarCWavemP7en7NZ5s0ea+/Pad87e17OmQsad5RwZo819+W0Z29r2MhY07ycGqPNffltGdva9jIWNO8nBqjzX35bRnb2vYyFjTvJwao819+W0Z29r2MhY07ycGqPNffltGdva9jIWNO8nBqjzX35bRnb2vYyFjTvJwao819+W0Z29r2MhY07ycGqPNffltGdva9jIWNO8nBqjzX35bRnb2vYyFjTvJwao819+W0Z29r2MhY07ycGqPNffltGdva9jIWNO8nBqjzX35bRnb2vYyFjTvJwao819+W0Z29r2MhY07ycGqPNffltGdva9jIWNO8nBqjzX35bRnb2vYyFjTvJwZo819+W0Z29r2MhY07y9IZtUV6DfXKb+4nGXp++zmMDYj+nvLo2XJdOn5kIx6VFJ9p4V3K6/lMy96LVFHxiIdCnQuOj0bEIAeqQEgAAACGgMXADB0wI3ECNxAbiA3EBuIDcQG4gNxAbiA3EBuIDcQG4gNxAbiA3EBuIGSpAZKmBkogTcBIAAAAAAAAAAAAAAAAAAAAAAAAAAAAAAAAAAAAAAAAAAAAAAAAAAAAAAAAAAAAAAAAAAAAAAAAAAAAAAAAAAAAAAAAAAAAAAAAAAAAAAAAAAAAAAAAAAAAAAAAAAAAAAAAAAAAAAAAAAAAAAAAAAAAAAAAAAAAAAAAAAAAAAAAAAAAAAAAAAAAAAAAAAAAAAAAAAAAAAAAAAAAAAAAAAAAAAAAAAAAAAAAAAAAAAAAAAAAAAAAAAAAAAAAAAAAAAAAAAAAAAAAAAAAAAAAAH/2Q==" id="114" name="Google Shape;114;p18"/>
          <p:cNvSpPr/>
          <p:nvPr/>
        </p:nvSpPr>
        <p:spPr>
          <a:xfrm>
            <a:off x="155575" y="-144463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8"/>
          <p:cNvSpPr/>
          <p:nvPr/>
        </p:nvSpPr>
        <p:spPr>
          <a:xfrm>
            <a:off x="1211941" y="2776883"/>
            <a:ext cx="7251000" cy="7251000"/>
          </a:xfrm>
          <a:prstGeom prst="arc">
            <a:avLst>
              <a:gd fmla="val 10786489" name="adj1"/>
              <a:gd fmla="val 0" name="adj2"/>
            </a:avLst>
          </a:prstGeom>
          <a:solidFill>
            <a:srgbClr val="FFC000">
              <a:alpha val="20000"/>
            </a:srgbClr>
          </a:solidFill>
          <a:ln cap="flat" cmpd="sng" w="571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6" name="Google Shape;116;p18"/>
          <p:cNvGrpSpPr/>
          <p:nvPr/>
        </p:nvGrpSpPr>
        <p:grpSpPr>
          <a:xfrm>
            <a:off x="2912851" y="3068890"/>
            <a:ext cx="3883938" cy="3883938"/>
            <a:chOff x="7119550" y="1765043"/>
            <a:chExt cx="4877481" cy="4877481"/>
          </a:xfrm>
        </p:grpSpPr>
        <p:pic>
          <p:nvPicPr>
            <p:cNvPr id="117" name="Google Shape;117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119550" y="1765043"/>
              <a:ext cx="4877481" cy="487748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" name="Google Shape;118;p18"/>
            <p:cNvPicPr preferRelativeResize="0"/>
            <p:nvPr/>
          </p:nvPicPr>
          <p:blipFill rotWithShape="1">
            <a:blip r:embed="rId4">
              <a:alphaModFix/>
            </a:blip>
            <a:srcRect b="19172" l="0" r="0" t="0"/>
            <a:stretch/>
          </p:blipFill>
          <p:spPr>
            <a:xfrm>
              <a:off x="7544759" y="2743200"/>
              <a:ext cx="4027200" cy="2645400"/>
            </a:xfrm>
            <a:prstGeom prst="roundRect">
              <a:avLst>
                <a:gd fmla="val 2326" name="adj"/>
              </a:avLst>
            </a:prstGeom>
            <a:noFill/>
            <a:ln>
              <a:noFill/>
            </a:ln>
          </p:spPr>
        </p:pic>
      </p:grpSp>
      <p:grpSp>
        <p:nvGrpSpPr>
          <p:cNvPr id="119" name="Google Shape;119;p18"/>
          <p:cNvGrpSpPr/>
          <p:nvPr/>
        </p:nvGrpSpPr>
        <p:grpSpPr>
          <a:xfrm>
            <a:off x="205830" y="4831584"/>
            <a:ext cx="2375700" cy="1034700"/>
            <a:chOff x="2920898" y="1797700"/>
            <a:chExt cx="2375700" cy="1034700"/>
          </a:xfrm>
        </p:grpSpPr>
        <p:sp>
          <p:nvSpPr>
            <p:cNvPr id="120" name="Google Shape;120;p18"/>
            <p:cNvSpPr/>
            <p:nvPr/>
          </p:nvSpPr>
          <p:spPr>
            <a:xfrm>
              <a:off x="2920898" y="1797700"/>
              <a:ext cx="2375700" cy="10347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1" name="Google Shape;121;p18"/>
            <p:cNvGrpSpPr/>
            <p:nvPr/>
          </p:nvGrpSpPr>
          <p:grpSpPr>
            <a:xfrm>
              <a:off x="3064913" y="1929938"/>
              <a:ext cx="2011847" cy="770218"/>
              <a:chOff x="4738467" y="1723986"/>
              <a:chExt cx="2011847" cy="770218"/>
            </a:xfrm>
          </p:grpSpPr>
          <p:pic>
            <p:nvPicPr>
              <p:cNvPr descr="Une image contenant texte&#10;&#10;Description générée automatiquement" id="122" name="Google Shape;122;p18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>
                <a:off x="5819512" y="1723986"/>
                <a:ext cx="930802" cy="77021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23" name="Google Shape;123;p18"/>
              <p:cNvSpPr txBox="1"/>
              <p:nvPr/>
            </p:nvSpPr>
            <p:spPr>
              <a:xfrm>
                <a:off x="4738467" y="1755152"/>
                <a:ext cx="1086000" cy="58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r-FR" sz="16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Factures d’énergie</a:t>
                </a:r>
                <a:endParaRPr/>
              </a:p>
            </p:txBody>
          </p:sp>
        </p:grpSp>
      </p:grpSp>
      <p:grpSp>
        <p:nvGrpSpPr>
          <p:cNvPr id="124" name="Google Shape;124;p18"/>
          <p:cNvGrpSpPr/>
          <p:nvPr/>
        </p:nvGrpSpPr>
        <p:grpSpPr>
          <a:xfrm>
            <a:off x="5135487" y="1878525"/>
            <a:ext cx="2871570" cy="1091100"/>
            <a:chOff x="2441650" y="3633600"/>
            <a:chExt cx="2985000" cy="1091100"/>
          </a:xfrm>
        </p:grpSpPr>
        <p:sp>
          <p:nvSpPr>
            <p:cNvPr id="125" name="Google Shape;125;p18"/>
            <p:cNvSpPr/>
            <p:nvPr/>
          </p:nvSpPr>
          <p:spPr>
            <a:xfrm>
              <a:off x="2441650" y="3633600"/>
              <a:ext cx="2985000" cy="10911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" name="Google Shape;126;p18"/>
            <p:cNvGrpSpPr/>
            <p:nvPr/>
          </p:nvGrpSpPr>
          <p:grpSpPr>
            <a:xfrm>
              <a:off x="2634412" y="3754969"/>
              <a:ext cx="2691822" cy="848328"/>
              <a:chOff x="2926207" y="5027207"/>
              <a:chExt cx="2691822" cy="848328"/>
            </a:xfrm>
          </p:grpSpPr>
          <p:pic>
            <p:nvPicPr>
              <p:cNvPr descr="Une image contenant alimentation, lumière, dessin&#10;&#10;Description générée automatiquement" id="127" name="Google Shape;127;p18"/>
              <p:cNvPicPr preferRelativeResize="0"/>
              <p:nvPr/>
            </p:nvPicPr>
            <p:blipFill rotWithShape="1">
              <a:blip r:embed="rId6">
                <a:alphaModFix/>
              </a:blip>
              <a:srcRect b="0" l="0" r="0" t="0"/>
              <a:stretch/>
            </p:blipFill>
            <p:spPr>
              <a:xfrm>
                <a:off x="2926207" y="5027207"/>
                <a:ext cx="1382024" cy="84832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28" name="Google Shape;128;p18"/>
              <p:cNvSpPr txBox="1"/>
              <p:nvPr/>
            </p:nvSpPr>
            <p:spPr>
              <a:xfrm>
                <a:off x="4358929" y="5097428"/>
                <a:ext cx="1259100" cy="58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r-FR" sz="16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GTB / GTC existantes</a:t>
                </a:r>
                <a:endParaRPr/>
              </a:p>
            </p:txBody>
          </p:sp>
        </p:grpSp>
      </p:grpSp>
      <p:grpSp>
        <p:nvGrpSpPr>
          <p:cNvPr id="129" name="Google Shape;129;p18"/>
          <p:cNvGrpSpPr/>
          <p:nvPr/>
        </p:nvGrpSpPr>
        <p:grpSpPr>
          <a:xfrm>
            <a:off x="6766560" y="3204894"/>
            <a:ext cx="2273063" cy="1034700"/>
            <a:chOff x="2594681" y="5209606"/>
            <a:chExt cx="2273063" cy="1034700"/>
          </a:xfrm>
        </p:grpSpPr>
        <p:sp>
          <p:nvSpPr>
            <p:cNvPr id="130" name="Google Shape;130;p18"/>
            <p:cNvSpPr/>
            <p:nvPr/>
          </p:nvSpPr>
          <p:spPr>
            <a:xfrm>
              <a:off x="2594681" y="5209606"/>
              <a:ext cx="2271300" cy="10347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1" name="Google Shape;131;p18"/>
            <p:cNvGrpSpPr/>
            <p:nvPr/>
          </p:nvGrpSpPr>
          <p:grpSpPr>
            <a:xfrm>
              <a:off x="2690758" y="5373010"/>
              <a:ext cx="2176986" cy="603981"/>
              <a:chOff x="6199508" y="5211759"/>
              <a:chExt cx="2176986" cy="603981"/>
            </a:xfrm>
          </p:grpSpPr>
          <p:pic>
            <p:nvPicPr>
              <p:cNvPr id="132" name="Google Shape;132;p18"/>
              <p:cNvPicPr preferRelativeResize="0"/>
              <p:nvPr/>
            </p:nvPicPr>
            <p:blipFill rotWithShape="1">
              <a:blip r:embed="rId7">
                <a:alphaModFix/>
              </a:blip>
              <a:srcRect b="0" l="0" r="0" t="0"/>
              <a:stretch/>
            </p:blipFill>
            <p:spPr>
              <a:xfrm>
                <a:off x="6199508" y="5262472"/>
                <a:ext cx="757416" cy="55326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3" name="Google Shape;133;p18"/>
              <p:cNvSpPr txBox="1"/>
              <p:nvPr/>
            </p:nvSpPr>
            <p:spPr>
              <a:xfrm>
                <a:off x="7057994" y="5211759"/>
                <a:ext cx="1318500" cy="58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r-FR" sz="16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Plateformes Open Data</a:t>
                </a:r>
                <a:endParaRPr/>
              </a:p>
            </p:txBody>
          </p:sp>
        </p:grpSp>
      </p:grpSp>
      <p:grpSp>
        <p:nvGrpSpPr>
          <p:cNvPr id="134" name="Google Shape;134;p18"/>
          <p:cNvGrpSpPr/>
          <p:nvPr/>
        </p:nvGrpSpPr>
        <p:grpSpPr>
          <a:xfrm>
            <a:off x="7017170" y="4831584"/>
            <a:ext cx="2020500" cy="1034700"/>
            <a:chOff x="9346522" y="5140922"/>
            <a:chExt cx="2020500" cy="1034700"/>
          </a:xfrm>
        </p:grpSpPr>
        <p:sp>
          <p:nvSpPr>
            <p:cNvPr id="135" name="Google Shape;135;p18"/>
            <p:cNvSpPr/>
            <p:nvPr/>
          </p:nvSpPr>
          <p:spPr>
            <a:xfrm>
              <a:off x="9346522" y="5140922"/>
              <a:ext cx="2020500" cy="10347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8"/>
            <p:cNvSpPr txBox="1"/>
            <p:nvPr/>
          </p:nvSpPr>
          <p:spPr>
            <a:xfrm>
              <a:off x="10125568" y="5293280"/>
              <a:ext cx="1171500" cy="585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Saisies manuelles</a:t>
              </a:r>
              <a:endPara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7" name="Google Shape;137;p18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9446078" y="5310452"/>
              <a:ext cx="695634" cy="69563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8" name="Google Shape;138;p18"/>
          <p:cNvGrpSpPr/>
          <p:nvPr/>
        </p:nvGrpSpPr>
        <p:grpSpPr>
          <a:xfrm>
            <a:off x="107567" y="3204894"/>
            <a:ext cx="2658638" cy="1034700"/>
            <a:chOff x="1357055" y="3651108"/>
            <a:chExt cx="2617800" cy="1034700"/>
          </a:xfrm>
        </p:grpSpPr>
        <p:sp>
          <p:nvSpPr>
            <p:cNvPr id="139" name="Google Shape;139;p18"/>
            <p:cNvSpPr/>
            <p:nvPr/>
          </p:nvSpPr>
          <p:spPr>
            <a:xfrm>
              <a:off x="1357055" y="3651108"/>
              <a:ext cx="2617800" cy="10347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8"/>
            <p:cNvSpPr txBox="1"/>
            <p:nvPr/>
          </p:nvSpPr>
          <p:spPr>
            <a:xfrm>
              <a:off x="1404389" y="3752956"/>
              <a:ext cx="1887000" cy="8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Courbes de charge des compteurs généraux</a:t>
              </a:r>
              <a:endPara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41" name="Google Shape;141;p18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3316090" y="3792556"/>
              <a:ext cx="509350" cy="75179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2" name="Google Shape;142;p18"/>
          <p:cNvGrpSpPr/>
          <p:nvPr/>
        </p:nvGrpSpPr>
        <p:grpSpPr>
          <a:xfrm>
            <a:off x="1331650" y="1934900"/>
            <a:ext cx="3150300" cy="1034700"/>
            <a:chOff x="2223178" y="2194797"/>
            <a:chExt cx="3150300" cy="1034700"/>
          </a:xfrm>
        </p:grpSpPr>
        <p:sp>
          <p:nvSpPr>
            <p:cNvPr id="143" name="Google Shape;143;p18"/>
            <p:cNvSpPr/>
            <p:nvPr/>
          </p:nvSpPr>
          <p:spPr>
            <a:xfrm>
              <a:off x="2223178" y="2194797"/>
              <a:ext cx="3150300" cy="10347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8"/>
            <p:cNvSpPr txBox="1"/>
            <p:nvPr/>
          </p:nvSpPr>
          <p:spPr>
            <a:xfrm>
              <a:off x="2367193" y="2430467"/>
              <a:ext cx="22470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Capteurs </a:t>
              </a:r>
              <a:r>
                <a:rPr lang="fr-FR" sz="1600">
                  <a:solidFill>
                    <a:schemeClr val="dk1"/>
                  </a:solidFill>
                </a:rPr>
                <a:t>IOT</a:t>
              </a:r>
              <a:endPara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45" name="Google Shape;145;p18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4614133" y="2316574"/>
              <a:ext cx="723518" cy="76456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46" name="Google Shape;146;p1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617212" y="2618322"/>
            <a:ext cx="763245" cy="2893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8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439595" y="2602742"/>
            <a:ext cx="476221" cy="320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/>
          <p:nvPr/>
        </p:nvSpPr>
        <p:spPr>
          <a:xfrm>
            <a:off x="1389333" y="3717032"/>
            <a:ext cx="6365334" cy="2213372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232323"/>
                </a:solidFill>
                <a:latin typeface="Arial"/>
                <a:ea typeface="Arial"/>
                <a:cs typeface="Arial"/>
                <a:sym typeface="Arial"/>
              </a:rPr>
              <a:t>Merci pour votre attention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3232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u="sng">
                <a:solidFill>
                  <a:srgbClr val="232323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contact@teeo.fr</a:t>
            </a:r>
            <a:endParaRPr sz="2400">
              <a:solidFill>
                <a:srgbClr val="23232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3232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232323"/>
                </a:solidFill>
                <a:latin typeface="Arial"/>
                <a:ea typeface="Arial"/>
                <a:cs typeface="Arial"/>
                <a:sym typeface="Arial"/>
              </a:rPr>
              <a:t>0262 97 53 24</a:t>
            </a:r>
            <a:endParaRPr sz="2400">
              <a:solidFill>
                <a:srgbClr val="23232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3_Conception personnalisée">
  <a:themeElements>
    <a:clrScheme name="TEEO">
      <a:dk1>
        <a:srgbClr val="474746"/>
      </a:dk1>
      <a:lt1>
        <a:srgbClr val="FFFFFF"/>
      </a:lt1>
      <a:dk2>
        <a:srgbClr val="474746"/>
      </a:dk2>
      <a:lt2>
        <a:srgbClr val="808080"/>
      </a:lt2>
      <a:accent1>
        <a:srgbClr val="BBE0E3"/>
      </a:accent1>
      <a:accent2>
        <a:srgbClr val="215083"/>
      </a:accent2>
      <a:accent3>
        <a:srgbClr val="FFFFFF"/>
      </a:accent3>
      <a:accent4>
        <a:srgbClr val="636463"/>
      </a:accent4>
      <a:accent5>
        <a:srgbClr val="DAEDEF"/>
      </a:accent5>
      <a:accent6>
        <a:srgbClr val="125587"/>
      </a:accent6>
      <a:hlink>
        <a:srgbClr val="472151"/>
      </a:hlink>
      <a:folHlink>
        <a:srgbClr val="0076B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onception personnalisée">
  <a:themeElements>
    <a:clrScheme name="TEEO">
      <a:dk1>
        <a:srgbClr val="474746"/>
      </a:dk1>
      <a:lt1>
        <a:srgbClr val="FFFFFF"/>
      </a:lt1>
      <a:dk2>
        <a:srgbClr val="474746"/>
      </a:dk2>
      <a:lt2>
        <a:srgbClr val="808080"/>
      </a:lt2>
      <a:accent1>
        <a:srgbClr val="BBE0E3"/>
      </a:accent1>
      <a:accent2>
        <a:srgbClr val="215083"/>
      </a:accent2>
      <a:accent3>
        <a:srgbClr val="FFFFFF"/>
      </a:accent3>
      <a:accent4>
        <a:srgbClr val="636463"/>
      </a:accent4>
      <a:accent5>
        <a:srgbClr val="DAEDEF"/>
      </a:accent5>
      <a:accent6>
        <a:srgbClr val="125587"/>
      </a:accent6>
      <a:hlink>
        <a:srgbClr val="472151"/>
      </a:hlink>
      <a:folHlink>
        <a:srgbClr val="0076B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2_Conception personnalisée">
  <a:themeElements>
    <a:clrScheme name="TEEO">
      <a:dk1>
        <a:srgbClr val="474746"/>
      </a:dk1>
      <a:lt1>
        <a:srgbClr val="FFFFFF"/>
      </a:lt1>
      <a:dk2>
        <a:srgbClr val="474746"/>
      </a:dk2>
      <a:lt2>
        <a:srgbClr val="808080"/>
      </a:lt2>
      <a:accent1>
        <a:srgbClr val="BBE0E3"/>
      </a:accent1>
      <a:accent2>
        <a:srgbClr val="215083"/>
      </a:accent2>
      <a:accent3>
        <a:srgbClr val="FFFFFF"/>
      </a:accent3>
      <a:accent4>
        <a:srgbClr val="636463"/>
      </a:accent4>
      <a:accent5>
        <a:srgbClr val="DAEDEF"/>
      </a:accent5>
      <a:accent6>
        <a:srgbClr val="125587"/>
      </a:accent6>
      <a:hlink>
        <a:srgbClr val="472151"/>
      </a:hlink>
      <a:folHlink>
        <a:srgbClr val="0076B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