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9" r:id="rId3"/>
    <p:sldId id="279" r:id="rId4"/>
    <p:sldId id="271" r:id="rId5"/>
    <p:sldId id="278" r:id="rId6"/>
    <p:sldId id="275" r:id="rId7"/>
    <p:sldId id="282" r:id="rId8"/>
    <p:sldId id="283" r:id="rId9"/>
    <p:sldId id="28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la MATHURIN" initials="PM" lastIdx="1" clrIdx="0">
    <p:extLst>
      <p:ext uri="{19B8F6BF-5375-455C-9EA6-DF929625EA0E}">
        <p15:presenceInfo xmlns:p15="http://schemas.microsoft.com/office/powerpoint/2012/main" userId="S-1-5-21-3289724646-3182286596-781485685-2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C2C"/>
    <a:srgbClr val="0A7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DE1EA-8244-4E55-B209-BFB6ACC03C56}" type="datetimeFigureOut">
              <a:rPr lang="fr-RE" smtClean="0"/>
              <a:t>28/06/2022</a:t>
            </a:fld>
            <a:endParaRPr lang="fr-R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R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B5F5C-153B-4FD8-9359-947115BCDB7C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99090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aïa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48A32-85FA-4871-BF83-D55C1B7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38" y="329030"/>
            <a:ext cx="9903062" cy="352006"/>
          </a:xfrm>
        </p:spPr>
        <p:txBody>
          <a:bodyPr>
            <a:noAutofit/>
          </a:bodyPr>
          <a:lstStyle>
            <a:lvl1pPr>
              <a:defRPr sz="2000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D7260-CC3D-48D7-A091-16C88396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286"/>
            <a:ext cx="10515600" cy="51306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C3734-35EA-4B19-8985-4DECF9C7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4052-2E45-45A1-B20C-C0432F53201E}" type="datetime1">
              <a:rPr lang="fr-RE" smtClean="0"/>
              <a:t>28/06/2022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3320E7-F695-43B1-9AFB-E5105F0D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Gaïa Smart Solutions - Novembre 2021</a:t>
            </a:r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80C7B3-34AC-431A-9486-7004A21E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‹N°›</a:t>
            </a:fld>
            <a:endParaRPr lang="fr-RE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ACA6A3-B3F8-4989-B2F7-D560D5801CFF}"/>
              </a:ext>
            </a:extLst>
          </p:cNvPr>
          <p:cNvCxnSpPr/>
          <p:nvPr/>
        </p:nvCxnSpPr>
        <p:spPr>
          <a:xfrm>
            <a:off x="1380392" y="0"/>
            <a:ext cx="0" cy="961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CAD35125-CB80-4D6A-954E-833151D682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64" y="231169"/>
            <a:ext cx="10298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4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aïa Groupe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B01F22A-3E5B-4269-BEBA-3AF393EEA0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09" y="270185"/>
            <a:ext cx="955771" cy="43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448A32-85FA-4871-BF83-D55C1B7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38" y="329030"/>
            <a:ext cx="9903062" cy="35200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D7260-CC3D-48D7-A091-16C88396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286"/>
            <a:ext cx="10515600" cy="51306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C3734-35EA-4B19-8985-4DECF9C7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CE3E-42B0-4BDB-943D-4581CAF73289}" type="datetime1">
              <a:rPr lang="fr-RE" smtClean="0"/>
              <a:t>28/06/2022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3320E7-F695-43B1-9AFB-E5105F0D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Gaïa Smart Solutions - Novembre 2021</a:t>
            </a:r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80C7B3-34AC-431A-9486-7004A21E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‹N°›</a:t>
            </a:fld>
            <a:endParaRPr lang="fr-RE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ACA6A3-B3F8-4989-B2F7-D560D5801CFF}"/>
              </a:ext>
            </a:extLst>
          </p:cNvPr>
          <p:cNvCxnSpPr/>
          <p:nvPr/>
        </p:nvCxnSpPr>
        <p:spPr>
          <a:xfrm>
            <a:off x="1380392" y="0"/>
            <a:ext cx="0" cy="961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3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aïa PV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3FC6375-AE90-4EF3-A7ED-8D5E4DBBF0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70" y="264093"/>
            <a:ext cx="955156" cy="43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448A32-85FA-4871-BF83-D55C1B7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38" y="329030"/>
            <a:ext cx="9903062" cy="35200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R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D7260-CC3D-48D7-A091-16C88396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286"/>
            <a:ext cx="10515600" cy="513067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RE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C3734-35EA-4B19-8985-4DECF9C7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8C2-B36C-4AE1-8990-F794833B2AE9}" type="datetime1">
              <a:rPr lang="fr-RE" smtClean="0"/>
              <a:t>28/06/2022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3320E7-F695-43B1-9AFB-E5105F0D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Gaïa Smart Solutions - Novembre 2021</a:t>
            </a:r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80C7B3-34AC-431A-9486-7004A21E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‹N°›</a:t>
            </a:fld>
            <a:endParaRPr lang="fr-RE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ACA6A3-B3F8-4989-B2F7-D560D5801CFF}"/>
              </a:ext>
            </a:extLst>
          </p:cNvPr>
          <p:cNvCxnSpPr/>
          <p:nvPr/>
        </p:nvCxnSpPr>
        <p:spPr>
          <a:xfrm>
            <a:off x="1380392" y="0"/>
            <a:ext cx="0" cy="961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1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Gaïa EN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D3706FD-82BD-4495-BAB8-0A948CF723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44" y="257349"/>
            <a:ext cx="977501" cy="43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448A32-85FA-4871-BF83-D55C1B7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38" y="329030"/>
            <a:ext cx="9903062" cy="35200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R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D7260-CC3D-48D7-A091-16C88396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286"/>
            <a:ext cx="10515600" cy="513067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RE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C3734-35EA-4B19-8985-4DECF9C7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07CF-4E56-4495-A518-1E7EA89C6855}" type="datetime1">
              <a:rPr lang="fr-RE" smtClean="0"/>
              <a:t>28/06/2022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3320E7-F695-43B1-9AFB-E5105F0D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Gaïa Smart Solutions - Novembre 2021</a:t>
            </a:r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80C7B3-34AC-431A-9486-7004A21E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‹N°›</a:t>
            </a:fld>
            <a:endParaRPr lang="fr-RE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ACA6A3-B3F8-4989-B2F7-D560D5801CFF}"/>
              </a:ext>
            </a:extLst>
          </p:cNvPr>
          <p:cNvCxnSpPr/>
          <p:nvPr/>
        </p:nvCxnSpPr>
        <p:spPr>
          <a:xfrm>
            <a:off x="1380392" y="0"/>
            <a:ext cx="0" cy="961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1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Gaïa SP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6AB447A-5A8D-4388-8B71-F6D06F4BB8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74" y="264734"/>
            <a:ext cx="967840" cy="43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448A32-85FA-4871-BF83-D55C1B7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38" y="329030"/>
            <a:ext cx="9903062" cy="35200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R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D7260-CC3D-48D7-A091-16C88396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286"/>
            <a:ext cx="10515600" cy="513067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RE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C3734-35EA-4B19-8985-4DECF9C7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746D-6F3B-4AF4-B22F-FEBC26576016}" type="datetime1">
              <a:rPr lang="fr-RE" smtClean="0"/>
              <a:t>28/06/2022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3320E7-F695-43B1-9AFB-E5105F0D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Gaïa Smart Solutions - Novembre 2021</a:t>
            </a:r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80C7B3-34AC-431A-9486-7004A21E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‹N°›</a:t>
            </a:fld>
            <a:endParaRPr lang="fr-RE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ACA6A3-B3F8-4989-B2F7-D560D5801CFF}"/>
              </a:ext>
            </a:extLst>
          </p:cNvPr>
          <p:cNvCxnSpPr/>
          <p:nvPr/>
        </p:nvCxnSpPr>
        <p:spPr>
          <a:xfrm>
            <a:off x="1380392" y="0"/>
            <a:ext cx="0" cy="961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07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Gaïa SS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EF0B057-5885-42C1-947C-C19A75408B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97" y="274224"/>
            <a:ext cx="941993" cy="43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448A32-85FA-4871-BF83-D55C1B7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38" y="329030"/>
            <a:ext cx="9903062" cy="35200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RE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D7260-CC3D-48D7-A091-16C88396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286"/>
            <a:ext cx="10515600" cy="513067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/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RE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C3734-35EA-4B19-8985-4DECF9C7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200-E430-419E-8712-A072D6956F80}" type="datetime1">
              <a:rPr lang="fr-RE" smtClean="0"/>
              <a:t>28/06/2022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3320E7-F695-43B1-9AFB-E5105F0D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Gaïa Smart Solutions - Novembre 2021</a:t>
            </a:r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80C7B3-34AC-431A-9486-7004A21E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‹N°›</a:t>
            </a:fld>
            <a:endParaRPr lang="fr-RE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ACA6A3-B3F8-4989-B2F7-D560D5801CFF}"/>
              </a:ext>
            </a:extLst>
          </p:cNvPr>
          <p:cNvCxnSpPr/>
          <p:nvPr/>
        </p:nvCxnSpPr>
        <p:spPr>
          <a:xfrm>
            <a:off x="1380392" y="0"/>
            <a:ext cx="0" cy="961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14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646D1-A342-40AB-8FA9-931F41D50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9C57A0-5600-4E8F-8E47-46CC66131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66B996-E685-47D4-8621-4A38E067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2AEB-9F59-4DFC-ADE0-6CFF0A974E0D}" type="datetime1">
              <a:rPr lang="fr-RE" smtClean="0"/>
              <a:t>28/06/2022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6C6753-EA19-494B-B274-B3C5ABE3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Gaïa Smart Solutions - Novembre 2021</a:t>
            </a:r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FDE0FE-E873-4FF9-8889-964DBD4C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5488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nd_foug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423301B-DAED-4455-AEAA-ADFBF3192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1E67FB-90DF-4788-8E4E-C775CD026EF0}"/>
              </a:ext>
            </a:extLst>
          </p:cNvPr>
          <p:cNvSpPr/>
          <p:nvPr/>
        </p:nvSpPr>
        <p:spPr>
          <a:xfrm>
            <a:off x="709353" y="433705"/>
            <a:ext cx="10773294" cy="599059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 sz="14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A1E6DD-2573-4B21-BE5F-8D4717ED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0D78-5689-4694-AD1C-05E1E5369166}" type="datetime1">
              <a:rPr lang="fr-RE" smtClean="0"/>
              <a:t>28/06/2022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B1689-F972-4F80-AAF9-228964B1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Gaïa Smart Solutions - Novembre 2021</a:t>
            </a:r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EB56C0-9E4B-417F-8A10-26C25AB8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‹N°›</a:t>
            </a:fld>
            <a:endParaRPr lang="fr-R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813219-4152-4F68-9B2B-C5981F84F4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264" y="352153"/>
            <a:ext cx="3433472" cy="180040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91FB466-A1EA-462C-AAAF-4AE1DF85D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R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B257E7-A136-4245-843C-E40AC9484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406707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2EBF1A-BA47-4F7C-88D7-F65265E0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99AE-92A5-4927-8DDC-B23F789D8684}" type="datetime1">
              <a:rPr lang="fr-RE" smtClean="0"/>
              <a:t>28/06/2022</a:t>
            </a:fld>
            <a:endParaRPr lang="fr-R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2698DF-9C8D-4009-836C-45CA86C4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Gaïa Smart Solutions - Novembre 2021</a:t>
            </a:r>
            <a:endParaRPr lang="fr-R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AA15EA-D18B-4488-AF1D-E662AF83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89984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5A89B-3107-4498-8F7A-C60AC6BE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R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148382-5B4B-4539-8206-DC6DEA61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1792"/>
            <a:ext cx="10515600" cy="502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R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0C6B97-ADE1-4792-A489-43C54442C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A678473-CC6A-460B-BF8C-87C76622557D}" type="datetime1">
              <a:rPr lang="fr-RE" smtClean="0"/>
              <a:t>28/06/2022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348807-9129-434B-B4DD-2F1AA10EE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fr-FR"/>
              <a:t>Présentation Gaïa Smart Solutions - Novembre 2021</a:t>
            </a:r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47019A-47B3-4B60-ABBF-53F8002A1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CB7C24F-B101-4284-8545-81B1FD0F7D67}" type="slidenum">
              <a:rPr lang="fr-RE" smtClean="0"/>
              <a:pPr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59921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8773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BD6C31-C50F-4925-A910-E3DBB95FE3A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8CA773-85B3-4368-9EAA-BEF66216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02" y="369000"/>
            <a:ext cx="10569397" cy="59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D78973-57E5-46BC-84BC-1DCB8338DF55}"/>
              </a:ext>
            </a:extLst>
          </p:cNvPr>
          <p:cNvSpPr/>
          <p:nvPr/>
        </p:nvSpPr>
        <p:spPr>
          <a:xfrm>
            <a:off x="4609623" y="369000"/>
            <a:ext cx="2972755" cy="2340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503E68-5BE7-4937-884E-0D5C9C457E8D}"/>
              </a:ext>
            </a:extLst>
          </p:cNvPr>
          <p:cNvSpPr/>
          <p:nvPr/>
        </p:nvSpPr>
        <p:spPr>
          <a:xfrm>
            <a:off x="1" y="4016544"/>
            <a:ext cx="12192000" cy="1192023"/>
          </a:xfrm>
          <a:prstGeom prst="rect">
            <a:avLst/>
          </a:prstGeom>
          <a:solidFill>
            <a:srgbClr val="30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E57B0E-2871-493D-A0B3-3FD56D13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1</a:t>
            </a:fld>
            <a:endParaRPr lang="fr-R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B2F98B-562B-4A5E-884A-B3C536200CAF}"/>
              </a:ext>
            </a:extLst>
          </p:cNvPr>
          <p:cNvSpPr txBox="1"/>
          <p:nvPr/>
        </p:nvSpPr>
        <p:spPr>
          <a:xfrm>
            <a:off x="3640821" y="4212445"/>
            <a:ext cx="85511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RE" sz="2800" b="1" dirty="0">
                <a:solidFill>
                  <a:schemeClr val="bg1"/>
                </a:solidFill>
              </a:rPr>
              <a:t>Les objets connectés au service de la performance </a:t>
            </a:r>
          </a:p>
          <a:p>
            <a:r>
              <a:rPr lang="fr-RE" b="1" dirty="0">
                <a:solidFill>
                  <a:schemeClr val="bg1"/>
                </a:solidFill>
              </a:rPr>
              <a:t>Vos besoins, nos solutions.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50AF2B-09D1-4CF9-9D5A-4435AE1242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509" y="999322"/>
            <a:ext cx="2354983" cy="1080000"/>
          </a:xfrm>
          <a:prstGeom prst="rect">
            <a:avLst/>
          </a:prstGeom>
        </p:spPr>
      </p:pic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275698DF-2955-42BF-8EE6-237FBB63D1FF}"/>
              </a:ext>
            </a:extLst>
          </p:cNvPr>
          <p:cNvSpPr/>
          <p:nvPr/>
        </p:nvSpPr>
        <p:spPr>
          <a:xfrm>
            <a:off x="-1" y="4016542"/>
            <a:ext cx="3565322" cy="1192023"/>
          </a:xfrm>
          <a:prstGeom prst="homePlate">
            <a:avLst>
              <a:gd name="adj" fmla="val 49297"/>
            </a:avLst>
          </a:prstGeom>
          <a:solidFill>
            <a:srgbClr val="0A7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RE" sz="2800" b="1" dirty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428185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6D183E9-6223-4769-88CE-B654DF63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38" y="299852"/>
            <a:ext cx="9903062" cy="352006"/>
          </a:xfrm>
        </p:spPr>
        <p:txBody>
          <a:bodyPr/>
          <a:lstStyle/>
          <a:p>
            <a:r>
              <a:rPr lang="fr-RE" dirty="0"/>
              <a:t>Qui sommes-nous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64D2C0-DCB2-4625-8F27-5AA16569E6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996" y="796445"/>
            <a:ext cx="377645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6CF4B7-C7FC-448B-A864-76CDD5F086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996" y="3813038"/>
            <a:ext cx="377292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4CBE8B7-A59B-4689-A0C2-D6DDDB52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2</a:t>
            </a:fld>
            <a:endParaRPr lang="fr-RE"/>
          </a:p>
        </p:txBody>
      </p:sp>
      <p:pic>
        <p:nvPicPr>
          <p:cNvPr id="12" name="Picture 4" descr="Certification Qualifelec | Formation irve | electricien irve | ARRIVELEC">
            <a:extLst>
              <a:ext uri="{FF2B5EF4-FFF2-40B4-BE49-F238E27FC236}">
                <a16:creationId xmlns:a16="http://schemas.microsoft.com/office/drawing/2014/main" id="{ABB32C08-CA4C-55E3-96DE-8487B263F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9107" y="4838323"/>
            <a:ext cx="1658985" cy="82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0DA6FED-3139-96CD-4925-F8613D76C8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838323"/>
            <a:ext cx="1131660" cy="8770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44CE2B1-4ABF-2F0F-0663-A6D14EFF52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689" y="4715466"/>
            <a:ext cx="777510" cy="943054"/>
          </a:xfrm>
          <a:prstGeom prst="rect">
            <a:avLst/>
          </a:prstGeom>
        </p:spPr>
      </p:pic>
      <p:sp>
        <p:nvSpPr>
          <p:cNvPr id="15" name="Rectangle : avec coins rognés en diagonale 14">
            <a:extLst>
              <a:ext uri="{FF2B5EF4-FFF2-40B4-BE49-F238E27FC236}">
                <a16:creationId xmlns:a16="http://schemas.microsoft.com/office/drawing/2014/main" id="{8A30ED7A-C5AB-8FAB-B376-509BA2401161}"/>
              </a:ext>
            </a:extLst>
          </p:cNvPr>
          <p:cNvSpPr/>
          <p:nvPr/>
        </p:nvSpPr>
        <p:spPr>
          <a:xfrm>
            <a:off x="1450738" y="1554477"/>
            <a:ext cx="5729745" cy="2519999"/>
          </a:xfrm>
          <a:prstGeom prst="snip2DiagRect">
            <a:avLst>
              <a:gd name="adj1" fmla="val 0"/>
              <a:gd name="adj2" fmla="val 0"/>
            </a:avLst>
          </a:prstGeom>
          <a:noFill/>
          <a:ln>
            <a:solidFill>
              <a:srgbClr val="0A7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A7A3A"/>
              </a:buClr>
            </a:pPr>
            <a:r>
              <a:rPr lang="fr-RE" sz="1400" b="1" dirty="0">
                <a:solidFill>
                  <a:srgbClr val="0A7A3A"/>
                </a:solidFill>
              </a:rPr>
              <a:t>GAÏA, </a:t>
            </a:r>
            <a:r>
              <a:rPr lang="fr-RE" sz="1400" b="1" dirty="0">
                <a:solidFill>
                  <a:schemeClr val="tx1"/>
                </a:solidFill>
              </a:rPr>
              <a:t>LEADER RÉUNIONNAIS DE LA GESTION ÉNERGÉTIQUE DES BÂTIMENTS</a:t>
            </a:r>
          </a:p>
          <a:p>
            <a:pPr algn="ctr">
              <a:buClr>
                <a:srgbClr val="0A7A3A"/>
              </a:buClr>
            </a:pPr>
            <a:r>
              <a:rPr lang="fr-R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Acteur régional référent de la transition écologique et énergétique  </a:t>
            </a:r>
          </a:p>
          <a:p>
            <a:pPr algn="ctr">
              <a:buClr>
                <a:srgbClr val="0A7A3A"/>
              </a:buClr>
            </a:pPr>
            <a:r>
              <a:rPr lang="fr-R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Expert des Smart Solutions (IoT) : 1</a:t>
            </a:r>
            <a:r>
              <a:rPr lang="fr-RE" sz="12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fr-R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opérateur de réseau </a:t>
            </a:r>
            <a:r>
              <a:rPr lang="fr-RE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LoRaWan</a:t>
            </a:r>
            <a:r>
              <a:rPr lang="fr-R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réunionnais</a:t>
            </a:r>
          </a:p>
          <a:p>
            <a:pPr algn="ctr">
              <a:buClr>
                <a:srgbClr val="0A7A3A"/>
              </a:buClr>
            </a:pPr>
            <a:endParaRPr lang="fr-R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rgbClr val="0A7A3A"/>
              </a:buClr>
            </a:pPr>
            <a:r>
              <a:rPr lang="fr-R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Création en 2008. Siège social basé à Piton Saint-Leu.</a:t>
            </a:r>
          </a:p>
          <a:p>
            <a:pPr algn="ctr"/>
            <a:r>
              <a:rPr lang="fr-R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 millions de Chiffre d’Affaires </a:t>
            </a:r>
            <a:r>
              <a:rPr lang="fr-R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l’ensemble des activités du groupe Gaïa.</a:t>
            </a:r>
          </a:p>
          <a:p>
            <a:pPr algn="ctr"/>
            <a:r>
              <a:rPr lang="fr-R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Plus de 115 collaborateurs </a:t>
            </a:r>
          </a:p>
        </p:txBody>
      </p:sp>
    </p:spTree>
    <p:extLst>
      <p:ext uri="{BB962C8B-B14F-4D97-AF65-F5344CB8AC3E}">
        <p14:creationId xmlns:p14="http://schemas.microsoft.com/office/powerpoint/2010/main" val="384410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7183C14-3966-4909-9923-41A19338A74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503E68-5BE7-4937-884E-0D5C9C457E8D}"/>
              </a:ext>
            </a:extLst>
          </p:cNvPr>
          <p:cNvSpPr/>
          <p:nvPr/>
        </p:nvSpPr>
        <p:spPr>
          <a:xfrm>
            <a:off x="1" y="4016544"/>
            <a:ext cx="12192000" cy="1192023"/>
          </a:xfrm>
          <a:prstGeom prst="rect">
            <a:avLst/>
          </a:prstGeom>
          <a:solidFill>
            <a:srgbClr val="30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E57B0E-2871-493D-A0B3-3FD56D13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3</a:t>
            </a:fld>
            <a:endParaRPr lang="fr-R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B2F98B-562B-4A5E-884A-B3C536200CAF}"/>
              </a:ext>
            </a:extLst>
          </p:cNvPr>
          <p:cNvSpPr txBox="1"/>
          <p:nvPr/>
        </p:nvSpPr>
        <p:spPr>
          <a:xfrm>
            <a:off x="3632434" y="4212445"/>
            <a:ext cx="849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Gaïa Smart Solutions, intégrateur de solutions IoT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Nous accompagnons nos clients via des prestations à la carte destinées à accroître l’efficience opérationnelle.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DB1B8139-01FE-4C8F-AFC7-F5E52D7E6CEB}"/>
              </a:ext>
            </a:extLst>
          </p:cNvPr>
          <p:cNvSpPr/>
          <p:nvPr/>
        </p:nvSpPr>
        <p:spPr>
          <a:xfrm>
            <a:off x="-1" y="4016542"/>
            <a:ext cx="3565322" cy="1192023"/>
          </a:xfrm>
          <a:prstGeom prst="homePlate">
            <a:avLst>
              <a:gd name="adj" fmla="val 49297"/>
            </a:avLst>
          </a:prstGeom>
          <a:solidFill>
            <a:srgbClr val="0A7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RE" sz="2800" b="1" dirty="0"/>
              <a:t>Notre Infrastructure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784742F-84FF-4930-AB7D-41ED182D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0" y="682790"/>
            <a:ext cx="4762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789CE0-9A91-4528-9EE1-CFB00CE7DA78}"/>
              </a:ext>
            </a:extLst>
          </p:cNvPr>
          <p:cNvSpPr/>
          <p:nvPr/>
        </p:nvSpPr>
        <p:spPr>
          <a:xfrm>
            <a:off x="763397" y="3301"/>
            <a:ext cx="1510019" cy="2004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6B7F458-8835-4B84-91BA-ACD8C97620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61" y="642467"/>
            <a:ext cx="13344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4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4316B3F-E531-4FD0-88BD-ACE9F0D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Nos moyens et ressources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691269-13EB-431E-BD53-ABAB35B67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91977"/>
            <a:ext cx="5964179" cy="432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28D934-91C9-46C5-8C95-A0A92128D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1977"/>
            <a:ext cx="6166768" cy="4320000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D70703AD-DEBD-4776-A5E9-AC46EA1D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4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82967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645CE5-8CA8-46E3-9E8B-4DA1F449EF2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B0DD611-D365-4DC6-98E9-BFC02A798E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79" y="948467"/>
            <a:ext cx="11499642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26545B-545D-479A-8392-A3CD0095CBE1}"/>
              </a:ext>
            </a:extLst>
          </p:cNvPr>
          <p:cNvSpPr/>
          <p:nvPr/>
        </p:nvSpPr>
        <p:spPr>
          <a:xfrm>
            <a:off x="1" y="4016544"/>
            <a:ext cx="12191998" cy="1192023"/>
          </a:xfrm>
          <a:prstGeom prst="rect">
            <a:avLst/>
          </a:prstGeom>
          <a:solidFill>
            <a:srgbClr val="30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E57B0E-2871-493D-A0B3-3FD56D13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5</a:t>
            </a:fld>
            <a:endParaRPr lang="fr-R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B2F98B-562B-4A5E-884A-B3C536200CAF}"/>
              </a:ext>
            </a:extLst>
          </p:cNvPr>
          <p:cNvSpPr txBox="1"/>
          <p:nvPr/>
        </p:nvSpPr>
        <p:spPr>
          <a:xfrm>
            <a:off x="3733100" y="4215001"/>
            <a:ext cx="845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Des solutions connectées, pour les besoins de vos activités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Capitalisez sur vos données et générez de la valeur ajoutée.</a:t>
            </a:r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D1A62BBF-0335-4498-A72B-76435F27BC4D}"/>
              </a:ext>
            </a:extLst>
          </p:cNvPr>
          <p:cNvSpPr/>
          <p:nvPr/>
        </p:nvSpPr>
        <p:spPr>
          <a:xfrm>
            <a:off x="-1" y="4016542"/>
            <a:ext cx="3565322" cy="1192023"/>
          </a:xfrm>
          <a:prstGeom prst="homePlate">
            <a:avLst>
              <a:gd name="adj" fmla="val 49297"/>
            </a:avLst>
          </a:prstGeom>
          <a:solidFill>
            <a:srgbClr val="0A7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RE" sz="2800" b="1" dirty="0"/>
              <a:t>Nos domaines d’activités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573F1E-CC9B-4899-8697-80EB3E85F3E3}"/>
              </a:ext>
            </a:extLst>
          </p:cNvPr>
          <p:cNvSpPr/>
          <p:nvPr/>
        </p:nvSpPr>
        <p:spPr>
          <a:xfrm>
            <a:off x="763397" y="3301"/>
            <a:ext cx="1510019" cy="2004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EFD65CA-97AB-4F4F-8BED-2C0C41C62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61" y="642467"/>
            <a:ext cx="13344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2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270C8-D261-441A-B68A-174AD788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RE" dirty="0"/>
              <a:t>Nos domaines d’activité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CB1855-8612-4260-AB57-BA878C78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6</a:t>
            </a:fld>
            <a:endParaRPr lang="fr-R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50EE7F-64BF-40EC-B6C2-B839EDAD5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687" y="1254552"/>
            <a:ext cx="8810625" cy="25050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120C161-211E-418F-BB37-6713AE704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687" y="3759627"/>
            <a:ext cx="8801100" cy="25527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841BCAA-6F1E-46BD-B4F8-FDF830752EFE}"/>
              </a:ext>
            </a:extLst>
          </p:cNvPr>
          <p:cNvSpPr txBox="1"/>
          <p:nvPr/>
        </p:nvSpPr>
        <p:spPr>
          <a:xfrm>
            <a:off x="3048699" y="854442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RE" sz="2000" b="1" dirty="0">
                <a:solidFill>
                  <a:srgbClr val="0A7A3A"/>
                </a:solidFill>
              </a:rPr>
              <a:t>L’Internet des Objets au service de votre activité </a:t>
            </a:r>
          </a:p>
        </p:txBody>
      </p:sp>
    </p:spTree>
    <p:extLst>
      <p:ext uri="{BB962C8B-B14F-4D97-AF65-F5344CB8AC3E}">
        <p14:creationId xmlns:p14="http://schemas.microsoft.com/office/powerpoint/2010/main" val="340664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461442-30C1-DD2F-E1BC-2CE71CE7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7</a:t>
            </a:fld>
            <a:endParaRPr lang="fr-RE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16D0B7D-66A5-D5B2-E7A4-864145DC0958}"/>
              </a:ext>
            </a:extLst>
          </p:cNvPr>
          <p:cNvSpPr/>
          <p:nvPr/>
        </p:nvSpPr>
        <p:spPr>
          <a:xfrm>
            <a:off x="224901" y="1287008"/>
            <a:ext cx="3503720" cy="4283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rgbClr val="302C2C"/>
                </a:solidFill>
              </a:rPr>
              <a:t>CONTEXTE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algn="ctr"/>
            <a:r>
              <a:rPr lang="fr-FR" sz="1400" dirty="0">
                <a:solidFill>
                  <a:srgbClr val="302C2C"/>
                </a:solidFill>
              </a:rPr>
              <a:t>La loi portant sur l’engagement national pour l’environnement a rendu obligatoire la surveillance de la qualité de l’air dans certains établissements recevant un public sensible (crèches, écoles, collèges, lycées)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algn="ctr"/>
            <a:r>
              <a:rPr lang="fr-FR" sz="1400" b="1" dirty="0">
                <a:solidFill>
                  <a:srgbClr val="302C2C"/>
                </a:solidFill>
              </a:rPr>
              <a:t>Janvier 2018 </a:t>
            </a:r>
            <a:r>
              <a:rPr lang="fr-FR" sz="1400" dirty="0">
                <a:solidFill>
                  <a:srgbClr val="302C2C"/>
                </a:solidFill>
              </a:rPr>
              <a:t>: Ecoles maternelles, élémentaires et crèches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algn="ctr"/>
            <a:r>
              <a:rPr lang="fr-FR" sz="1400" b="1" dirty="0">
                <a:solidFill>
                  <a:srgbClr val="302C2C"/>
                </a:solidFill>
              </a:rPr>
              <a:t>Janvier 2020 </a:t>
            </a:r>
            <a:r>
              <a:rPr lang="fr-FR" sz="1400" dirty="0">
                <a:solidFill>
                  <a:srgbClr val="302C2C"/>
                </a:solidFill>
              </a:rPr>
              <a:t>: Accueils de loisirs, établissements du second degré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algn="ctr"/>
            <a:r>
              <a:rPr lang="fr-FR" sz="1400" b="1" dirty="0">
                <a:solidFill>
                  <a:srgbClr val="302C2C"/>
                </a:solidFill>
              </a:rPr>
              <a:t>Janvier 2023 </a:t>
            </a:r>
            <a:r>
              <a:rPr lang="fr-FR" sz="1400" dirty="0">
                <a:solidFill>
                  <a:srgbClr val="302C2C"/>
                </a:solidFill>
              </a:rPr>
              <a:t>: les autres établissements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4114B17-73F5-C51E-E11F-E8F729BAD8F8}"/>
              </a:ext>
            </a:extLst>
          </p:cNvPr>
          <p:cNvSpPr/>
          <p:nvPr/>
        </p:nvSpPr>
        <p:spPr>
          <a:xfrm>
            <a:off x="3928367" y="1287008"/>
            <a:ext cx="3107184" cy="4283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rgbClr val="302C2C"/>
                </a:solidFill>
              </a:rPr>
              <a:t>ENJEUX</a:t>
            </a:r>
            <a:r>
              <a:rPr lang="fr-FR" sz="1400" dirty="0">
                <a:solidFill>
                  <a:srgbClr val="302C2C"/>
                </a:solidFill>
              </a:rPr>
              <a:t> 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02C2C"/>
                </a:solidFill>
              </a:rPr>
              <a:t>Accompagner l’établissement dans sa mise en conformité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302C2C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02C2C"/>
                </a:solidFill>
              </a:rPr>
              <a:t>Collecter des données factuelles pour démontrer l’inconfort (bruit, chaleur, CO2) pour justifier des besoins en travaux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24BA46A-5CBC-D9BB-7D30-7012945C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560" y="2199999"/>
            <a:ext cx="1509545" cy="15508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485AE1C-B595-26A9-D3D9-72411510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215" y="3882590"/>
            <a:ext cx="4736237" cy="1301639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C626EAF-BEDA-FC67-A69E-A3DB901CA411}"/>
              </a:ext>
            </a:extLst>
          </p:cNvPr>
          <p:cNvSpPr/>
          <p:nvPr/>
        </p:nvSpPr>
        <p:spPr>
          <a:xfrm>
            <a:off x="7235298" y="1287008"/>
            <a:ext cx="4852067" cy="4283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rgbClr val="302C2C"/>
                </a:solidFill>
              </a:rPr>
              <a:t>PLAN D’ACTION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5CA655F-C1DE-0108-6FF4-E3A4B82689CD}"/>
              </a:ext>
            </a:extLst>
          </p:cNvPr>
          <p:cNvSpPr txBox="1">
            <a:spLocks/>
          </p:cNvSpPr>
          <p:nvPr/>
        </p:nvSpPr>
        <p:spPr>
          <a:xfrm>
            <a:off x="1450738" y="325647"/>
            <a:ext cx="9903062" cy="35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RE" sz="2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USE CASE – QUALITE DE L’AIR</a:t>
            </a:r>
          </a:p>
        </p:txBody>
      </p:sp>
    </p:spTree>
    <p:extLst>
      <p:ext uri="{BB962C8B-B14F-4D97-AF65-F5344CB8AC3E}">
        <p14:creationId xmlns:p14="http://schemas.microsoft.com/office/powerpoint/2010/main" val="384358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3E7F9-94EA-0A5F-1CB1-AD403106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USE CASE – GESTION DE L’EAU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F9120F-3C01-CD25-371F-EE953EE8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8</a:t>
            </a:fld>
            <a:endParaRPr lang="fr-RE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B7E974F-14F8-7B0B-29C6-C17D8C197EC3}"/>
              </a:ext>
            </a:extLst>
          </p:cNvPr>
          <p:cNvSpPr/>
          <p:nvPr/>
        </p:nvSpPr>
        <p:spPr>
          <a:xfrm>
            <a:off x="224901" y="1287008"/>
            <a:ext cx="3503720" cy="4283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rgbClr val="302C2C"/>
                </a:solidFill>
              </a:rPr>
              <a:t>CONTEXTE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algn="ctr"/>
            <a:r>
              <a:rPr lang="fr-FR" sz="1400" dirty="0">
                <a:solidFill>
                  <a:srgbClr val="302C2C"/>
                </a:solidFill>
              </a:rPr>
              <a:t>Maitrise des ressources et notamment de la consommation d’eau sur des zones rencontrant régulièrement des fuites 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algn="ctr"/>
            <a:r>
              <a:rPr lang="fr-FR" sz="1400" dirty="0">
                <a:solidFill>
                  <a:srgbClr val="302C2C"/>
                </a:solidFill>
              </a:rPr>
              <a:t>Identifier rapidement les surconsommations et les fuites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algn="ctr"/>
            <a:r>
              <a:rPr lang="fr-FR" sz="1400" dirty="0">
                <a:solidFill>
                  <a:srgbClr val="302C2C"/>
                </a:solidFill>
              </a:rPr>
              <a:t>Piloter à distance le système d’irrigation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963AEAB-4FCC-839E-3422-24E978A3C161}"/>
              </a:ext>
            </a:extLst>
          </p:cNvPr>
          <p:cNvSpPr/>
          <p:nvPr/>
        </p:nvSpPr>
        <p:spPr>
          <a:xfrm>
            <a:off x="3928367" y="1287008"/>
            <a:ext cx="3107184" cy="4283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rgbClr val="302C2C"/>
                </a:solidFill>
              </a:rPr>
              <a:t>ENJEUX</a:t>
            </a:r>
            <a:r>
              <a:rPr lang="fr-FR" sz="1400" dirty="0">
                <a:solidFill>
                  <a:srgbClr val="302C2C"/>
                </a:solidFill>
              </a:rPr>
              <a:t> 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02C2C"/>
                </a:solidFill>
              </a:rPr>
              <a:t>Diminuer et maitriser les consommations d’eau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302C2C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02C2C"/>
                </a:solidFill>
              </a:rPr>
              <a:t>Collecter des données factuelles pour suivre la consommation et alerter en cas de fuite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302C2C"/>
                </a:solidFill>
              </a:rPr>
              <a:t>Permettre le pilotage à distance du périmètre irrigué</a:t>
            </a:r>
          </a:p>
          <a:p>
            <a:pPr algn="ctr"/>
            <a:endParaRPr lang="fr-FR" sz="1400" dirty="0">
              <a:solidFill>
                <a:srgbClr val="302C2C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EB8BF24-071F-217A-F1CD-71253C2C4B29}"/>
              </a:ext>
            </a:extLst>
          </p:cNvPr>
          <p:cNvSpPr/>
          <p:nvPr/>
        </p:nvSpPr>
        <p:spPr>
          <a:xfrm>
            <a:off x="7235298" y="1287008"/>
            <a:ext cx="4852067" cy="4283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rgbClr val="302C2C"/>
                </a:solidFill>
              </a:rPr>
              <a:t>PLAN D’ACTION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423A15-2531-6645-BAF4-77AFD460E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74" y="2037149"/>
            <a:ext cx="1269540" cy="11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etteur d'impulsion ITRON Cyble Sensor V2 - 2 fils">
            <a:extLst>
              <a:ext uri="{FF2B5EF4-FFF2-40B4-BE49-F238E27FC236}">
                <a16:creationId xmlns:a16="http://schemas.microsoft.com/office/drawing/2014/main" id="{94AB13B3-82DC-B17F-F741-8C4A199F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247" y="1916353"/>
            <a:ext cx="1267010" cy="12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2F0AA9-4274-8E27-AAA6-031F8555F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116" y="3785291"/>
            <a:ext cx="1120908" cy="97078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5B470CD-F52A-575E-BA24-0393C5F086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849"/>
          <a:stretch/>
        </p:blipFill>
        <p:spPr>
          <a:xfrm>
            <a:off x="10852793" y="3868516"/>
            <a:ext cx="1145352" cy="9507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781ED2-288E-469D-481F-E0F568578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665" y="3271718"/>
            <a:ext cx="2366113" cy="214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FF9ECB1-1D2D-4279-A2A2-A8BDE769439B}"/>
              </a:ext>
            </a:extLst>
          </p:cNvPr>
          <p:cNvSpPr/>
          <p:nvPr/>
        </p:nvSpPr>
        <p:spPr>
          <a:xfrm>
            <a:off x="0" y="-1"/>
            <a:ext cx="12191999" cy="6889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9C84C-2F16-4F95-9398-1C5FA07A9CE1}"/>
              </a:ext>
            </a:extLst>
          </p:cNvPr>
          <p:cNvSpPr/>
          <p:nvPr/>
        </p:nvSpPr>
        <p:spPr>
          <a:xfrm>
            <a:off x="4609623" y="5208567"/>
            <a:ext cx="2972755" cy="168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3DA0EE4-FF1B-4074-A01C-43097FF051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006" y="5544947"/>
            <a:ext cx="2197985" cy="100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D036879-2889-4D26-A668-EAE4B4837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3744" y="877095"/>
            <a:ext cx="9324512" cy="340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5AF675-CAAC-4938-8E12-EA8AA2BC4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9582"/>
            <a:ext cx="12192000" cy="1198985"/>
          </a:xfrm>
          <a:prstGeom prst="rect">
            <a:avLst/>
          </a:prstGeom>
        </p:spPr>
      </p:pic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E765931D-20C0-4B6C-82A4-9663B8F7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24F-B101-4284-8545-81B1FD0F7D67}" type="slidenum">
              <a:rPr lang="fr-RE" smtClean="0"/>
              <a:t>9</a:t>
            </a:fld>
            <a:endParaRPr lang="fr-RE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DFC1E678-BDDE-40BB-BBAF-85AAACF30290}"/>
              </a:ext>
            </a:extLst>
          </p:cNvPr>
          <p:cNvSpPr/>
          <p:nvPr/>
        </p:nvSpPr>
        <p:spPr>
          <a:xfrm rot="10800000">
            <a:off x="8626678" y="4009581"/>
            <a:ext cx="3565322" cy="1199173"/>
          </a:xfrm>
          <a:prstGeom prst="homePlate">
            <a:avLst>
              <a:gd name="adj" fmla="val 49297"/>
            </a:avLst>
          </a:prstGeom>
          <a:solidFill>
            <a:srgbClr val="0A7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 sz="2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C7DE21-7DF4-41DF-AC20-4060F63E50BE}"/>
              </a:ext>
            </a:extLst>
          </p:cNvPr>
          <p:cNvSpPr txBox="1"/>
          <p:nvPr/>
        </p:nvSpPr>
        <p:spPr>
          <a:xfrm>
            <a:off x="10546007" y="4243150"/>
            <a:ext cx="161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RE" sz="1000" b="1" dirty="0">
                <a:solidFill>
                  <a:schemeClr val="bg1"/>
                </a:solidFill>
              </a:rPr>
              <a:t>25 rue Canne Bambou</a:t>
            </a:r>
          </a:p>
          <a:p>
            <a:r>
              <a:rPr lang="fr-RE" sz="1000" b="1" dirty="0">
                <a:solidFill>
                  <a:schemeClr val="bg1"/>
                </a:solidFill>
              </a:rPr>
              <a:t>ZAC Portail </a:t>
            </a:r>
          </a:p>
          <a:p>
            <a:r>
              <a:rPr lang="fr-RE" sz="1000" b="1" dirty="0">
                <a:solidFill>
                  <a:schemeClr val="bg1"/>
                </a:solidFill>
              </a:rPr>
              <a:t>97424 Piton Saint-Leu </a:t>
            </a:r>
          </a:p>
          <a:p>
            <a:r>
              <a:rPr lang="fr-RE" sz="1000" b="1" dirty="0">
                <a:solidFill>
                  <a:schemeClr val="bg1"/>
                </a:solidFill>
              </a:rPr>
              <a:t>Île de La Réunion 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C09FA22-BDC6-42A2-AEF8-6F783B4621AA}"/>
              </a:ext>
            </a:extLst>
          </p:cNvPr>
          <p:cNvCxnSpPr>
            <a:cxnSpLocks/>
          </p:cNvCxnSpPr>
          <p:nvPr/>
        </p:nvCxnSpPr>
        <p:spPr>
          <a:xfrm>
            <a:off x="10447783" y="4229345"/>
            <a:ext cx="0" cy="737342"/>
          </a:xfrm>
          <a:prstGeom prst="line">
            <a:avLst/>
          </a:prstGeom>
          <a:ln>
            <a:solidFill>
              <a:srgbClr val="302C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640EA79-46E0-47AC-A7F3-9089A798E238}"/>
              </a:ext>
            </a:extLst>
          </p:cNvPr>
          <p:cNvSpPr txBox="1"/>
          <p:nvPr/>
        </p:nvSpPr>
        <p:spPr>
          <a:xfrm>
            <a:off x="8054356" y="4283156"/>
            <a:ext cx="235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RE" b="1" dirty="0">
                <a:solidFill>
                  <a:schemeClr val="bg1"/>
                </a:solidFill>
              </a:rPr>
              <a:t>0262 700 900</a:t>
            </a:r>
          </a:p>
          <a:p>
            <a:pPr algn="r"/>
            <a:r>
              <a:rPr lang="fr-RE" b="1" dirty="0">
                <a:solidFill>
                  <a:schemeClr val="bg1"/>
                </a:solidFill>
              </a:rPr>
              <a:t>iot@gaia.re </a:t>
            </a:r>
          </a:p>
        </p:txBody>
      </p:sp>
    </p:spTree>
    <p:extLst>
      <p:ext uri="{BB962C8B-B14F-4D97-AF65-F5344CB8AC3E}">
        <p14:creationId xmlns:p14="http://schemas.microsoft.com/office/powerpoint/2010/main" val="1371733387"/>
      </p:ext>
    </p:extLst>
  </p:cSld>
  <p:clrMapOvr>
    <a:masterClrMapping/>
  </p:clrMapOvr>
</p:sld>
</file>

<file path=ppt/theme/theme1.xml><?xml version="1.0" encoding="utf-8"?>
<a:theme xmlns:a="http://schemas.openxmlformats.org/drawingml/2006/main" name="GAIA_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IA_2021" id="{93CF755B-4451-444D-8019-DEEA90B4F056}" vid="{E9166DAF-7F27-4E8E-ABD7-9F879BE7CCA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GAIA_2021</Template>
  <TotalTime>281</TotalTime>
  <Words>339</Words>
  <Application>Microsoft Office PowerPoint</Application>
  <PresentationFormat>Grand écran</PresentationFormat>
  <Paragraphs>68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GAIA_2021</vt:lpstr>
      <vt:lpstr>Présentation PowerPoint</vt:lpstr>
      <vt:lpstr>Qui sommes-nous ?</vt:lpstr>
      <vt:lpstr>Présentation PowerPoint</vt:lpstr>
      <vt:lpstr>Nos moyens et ressources </vt:lpstr>
      <vt:lpstr>Présentation PowerPoint</vt:lpstr>
      <vt:lpstr>Nos domaines d’activité</vt:lpstr>
      <vt:lpstr>Présentation PowerPoint</vt:lpstr>
      <vt:lpstr>USE CASE – GESTION DE L’EAU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Présentation Gaïa Smart Solutions</dc:subject>
  <dc:creator>Priscilla MATHURIN</dc:creator>
  <cp:keywords>Gaïa smart solutions;iot;activité</cp:keywords>
  <cp:lastModifiedBy>Anthony RENE</cp:lastModifiedBy>
  <cp:revision>14</cp:revision>
  <dcterms:created xsi:type="dcterms:W3CDTF">2021-07-27T11:20:30Z</dcterms:created>
  <dcterms:modified xsi:type="dcterms:W3CDTF">2022-06-28T06:02:30Z</dcterms:modified>
</cp:coreProperties>
</file>